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68" r:id="rId3"/>
    <p:sldId id="263" r:id="rId4"/>
    <p:sldId id="264" r:id="rId5"/>
    <p:sldId id="257" r:id="rId6"/>
    <p:sldId id="269" r:id="rId7"/>
    <p:sldId id="261" r:id="rId8"/>
    <p:sldId id="267" r:id="rId9"/>
    <p:sldId id="266"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67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16D64A5-056A-4875-9422-529D96FA9E75}"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2004527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6D64A5-056A-4875-9422-529D96FA9E75}"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3227230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6D64A5-056A-4875-9422-529D96FA9E75}"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35825105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16D64A5-056A-4875-9422-529D96FA9E75}"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3331636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6D64A5-056A-4875-9422-529D96FA9E75}" type="datetimeFigureOut">
              <a:rPr lang="en-US" smtClean="0"/>
              <a:t>9/20/2017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50722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16D64A5-056A-4875-9422-529D96FA9E75}"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4198999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6D64A5-056A-4875-9422-529D96FA9E75}" type="datetimeFigureOut">
              <a:rPr lang="en-US" smtClean="0"/>
              <a:t>9/20/2017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1972922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16D64A5-056A-4875-9422-529D96FA9E75}" type="datetimeFigureOut">
              <a:rPr lang="en-US" smtClean="0"/>
              <a:t>9/20/2017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354397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6D64A5-056A-4875-9422-529D96FA9E75}" type="datetimeFigureOut">
              <a:rPr lang="en-US" smtClean="0"/>
              <a:t>9/20/2017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2575314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6D64A5-056A-4875-9422-529D96FA9E75}"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16637560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16D64A5-056A-4875-9422-529D96FA9E75}" type="datetimeFigureOut">
              <a:rPr lang="en-US" smtClean="0"/>
              <a:t>9/20/2017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F42B629-A9C9-4021-9F6D-695D3A6BFF6F}" type="slidenum">
              <a:rPr lang="en-US" smtClean="0"/>
              <a:t>‹#›</a:t>
            </a:fld>
            <a:endParaRPr lang="en-US"/>
          </a:p>
        </p:txBody>
      </p:sp>
    </p:spTree>
    <p:extLst>
      <p:ext uri="{BB962C8B-B14F-4D97-AF65-F5344CB8AC3E}">
        <p14:creationId xmlns:p14="http://schemas.microsoft.com/office/powerpoint/2010/main" val="125041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6D64A5-056A-4875-9422-529D96FA9E75}" type="datetimeFigureOut">
              <a:rPr lang="en-US" smtClean="0"/>
              <a:t>9/20/2017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2B629-A9C9-4021-9F6D-695D3A6BFF6F}" type="slidenum">
              <a:rPr lang="en-US" smtClean="0"/>
              <a:t>‹#›</a:t>
            </a:fld>
            <a:endParaRPr lang="en-US"/>
          </a:p>
        </p:txBody>
      </p:sp>
    </p:spTree>
    <p:extLst>
      <p:ext uri="{BB962C8B-B14F-4D97-AF65-F5344CB8AC3E}">
        <p14:creationId xmlns:p14="http://schemas.microsoft.com/office/powerpoint/2010/main" val="1472752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nvlpubs.nist.gov/nistpubs/Legacy/SP/nistspecialpublication" TargetMode="External"/><Relationship Id="rId2" Type="http://schemas.openxmlformats.org/officeDocument/2006/relationships/hyperlink" Target="http://csrc.nist.gov/publications/nistpubs/800-53-Rev3/sp800-53-rev3-final-errata.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114800" y="1016000"/>
            <a:ext cx="3601820" cy="646331"/>
          </a:xfrm>
          <a:prstGeom prst="rect">
            <a:avLst/>
          </a:prstGeom>
          <a:noFill/>
        </p:spPr>
        <p:txBody>
          <a:bodyPr wrap="none" rtlCol="0">
            <a:spAutoFit/>
          </a:bodyPr>
          <a:lstStyle/>
          <a:p>
            <a:r>
              <a:rPr lang="en-US" sz="3600" dirty="0"/>
              <a:t>Data Classification</a:t>
            </a:r>
          </a:p>
        </p:txBody>
      </p:sp>
      <p:sp>
        <p:nvSpPr>
          <p:cNvPr id="7" name="TextBox 6"/>
          <p:cNvSpPr txBox="1"/>
          <p:nvPr/>
        </p:nvSpPr>
        <p:spPr>
          <a:xfrm>
            <a:off x="798296" y="3352800"/>
            <a:ext cx="10775579" cy="584775"/>
          </a:xfrm>
          <a:prstGeom prst="rect">
            <a:avLst/>
          </a:prstGeom>
          <a:noFill/>
        </p:spPr>
        <p:txBody>
          <a:bodyPr wrap="none" rtlCol="0">
            <a:spAutoFit/>
          </a:bodyPr>
          <a:lstStyle/>
          <a:p>
            <a:r>
              <a:rPr lang="en-US" sz="3200" dirty="0"/>
              <a:t>Security Categorization of Information and Information Systems</a:t>
            </a:r>
          </a:p>
        </p:txBody>
      </p:sp>
    </p:spTree>
    <p:extLst>
      <p:ext uri="{BB962C8B-B14F-4D97-AF65-F5344CB8AC3E}">
        <p14:creationId xmlns:p14="http://schemas.microsoft.com/office/powerpoint/2010/main" val="14454952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TextBox 77"/>
          <p:cNvSpPr txBox="1"/>
          <p:nvPr/>
        </p:nvSpPr>
        <p:spPr>
          <a:xfrm>
            <a:off x="834390" y="2264926"/>
            <a:ext cx="1835631" cy="461665"/>
          </a:xfrm>
          <a:prstGeom prst="rect">
            <a:avLst/>
          </a:prstGeom>
          <a:noFill/>
        </p:spPr>
        <p:txBody>
          <a:bodyPr wrap="none" rtlCol="0">
            <a:spAutoFit/>
          </a:bodyPr>
          <a:lstStyle/>
          <a:p>
            <a:r>
              <a:rPr lang="en-US" sz="2400" dirty="0"/>
              <a:t>Action Items:</a:t>
            </a:r>
          </a:p>
        </p:txBody>
      </p:sp>
      <p:sp>
        <p:nvSpPr>
          <p:cNvPr id="79" name="TextBox 78"/>
          <p:cNvSpPr txBox="1"/>
          <p:nvPr/>
        </p:nvSpPr>
        <p:spPr>
          <a:xfrm>
            <a:off x="1565910" y="2823210"/>
            <a:ext cx="9144363" cy="3785652"/>
          </a:xfrm>
          <a:prstGeom prst="rect">
            <a:avLst/>
          </a:prstGeom>
          <a:noFill/>
        </p:spPr>
        <p:txBody>
          <a:bodyPr wrap="none" rtlCol="0">
            <a:spAutoFit/>
          </a:bodyPr>
          <a:lstStyle/>
          <a:p>
            <a:pPr marL="342900" indent="-342900">
              <a:buFont typeface="Arial" panose="020B0604020202020204" pitchFamily="34" charset="0"/>
              <a:buChar char="•"/>
            </a:pPr>
            <a:r>
              <a:rPr lang="en-US" sz="2000" dirty="0"/>
              <a:t>OIT to rescind and  republish any existing policies regarding Security Categorization</a:t>
            </a:r>
          </a:p>
          <a:p>
            <a:r>
              <a:rPr lang="en-US" sz="2000" dirty="0"/>
              <a:t>      to be consistent with FIPS 199 &amp;200</a:t>
            </a:r>
          </a:p>
          <a:p>
            <a:endParaRPr lang="en-US" sz="2000" dirty="0"/>
          </a:p>
          <a:p>
            <a:pPr marL="342900" indent="-342900">
              <a:buFont typeface="Arial" panose="020B0604020202020204" pitchFamily="34" charset="0"/>
              <a:buChar char="•"/>
            </a:pPr>
            <a:r>
              <a:rPr lang="en-US" sz="2000" dirty="0"/>
              <a:t>OIT to develop a template for the agencies to record information and information</a:t>
            </a:r>
          </a:p>
          <a:p>
            <a:r>
              <a:rPr lang="en-US" sz="2000" dirty="0"/>
              <a:t>      system categorization information</a:t>
            </a:r>
          </a:p>
          <a:p>
            <a:endParaRPr lang="en-US" sz="2000" dirty="0"/>
          </a:p>
          <a:p>
            <a:pPr marL="342900" indent="-342900">
              <a:buFont typeface="Arial" panose="020B0604020202020204" pitchFamily="34" charset="0"/>
              <a:buChar char="•"/>
            </a:pPr>
            <a:r>
              <a:rPr lang="en-US" sz="2000" dirty="0"/>
              <a:t>Agencies to begin the identification of all information systems that impact their</a:t>
            </a:r>
          </a:p>
          <a:p>
            <a:r>
              <a:rPr lang="en-US" sz="2000" dirty="0"/>
              <a:t>      mission. Look for system dependencies i.e. Is there any system that is dependent</a:t>
            </a:r>
          </a:p>
          <a:p>
            <a:r>
              <a:rPr lang="en-US" sz="2000" dirty="0"/>
              <a:t>      on data from another system or agency. </a:t>
            </a:r>
          </a:p>
          <a:p>
            <a:endParaRPr lang="en-US" sz="2000" dirty="0"/>
          </a:p>
          <a:p>
            <a:pPr marL="342900" indent="-342900">
              <a:buFont typeface="Arial" panose="020B0604020202020204" pitchFamily="34" charset="0"/>
              <a:buChar char="•"/>
            </a:pPr>
            <a:r>
              <a:rPr lang="en-US" sz="2000" dirty="0"/>
              <a:t>OIT to help define </a:t>
            </a:r>
            <a:r>
              <a:rPr lang="en-US" sz="2000"/>
              <a:t>Security Categorization </a:t>
            </a:r>
            <a:r>
              <a:rPr lang="en-US" sz="2000" dirty="0"/>
              <a:t>Training for agencies and work with</a:t>
            </a:r>
          </a:p>
          <a:p>
            <a:r>
              <a:rPr lang="en-US" sz="2000" dirty="0"/>
              <a:t>      agencies to address potential manpower issues.</a:t>
            </a:r>
          </a:p>
        </p:txBody>
      </p:sp>
      <p:sp>
        <p:nvSpPr>
          <p:cNvPr id="80" name="TextBox 79"/>
          <p:cNvSpPr txBox="1"/>
          <p:nvPr/>
        </p:nvSpPr>
        <p:spPr>
          <a:xfrm>
            <a:off x="834390" y="1337310"/>
            <a:ext cx="10117898" cy="830997"/>
          </a:xfrm>
          <a:prstGeom prst="rect">
            <a:avLst/>
          </a:prstGeom>
          <a:noFill/>
        </p:spPr>
        <p:txBody>
          <a:bodyPr wrap="none" rtlCol="0">
            <a:spAutoFit/>
          </a:bodyPr>
          <a:lstStyle/>
          <a:p>
            <a:r>
              <a:rPr lang="en-US" sz="2400" dirty="0"/>
              <a:t>Overall Goal: To complete the Security Categorization Study for Agencies by end</a:t>
            </a:r>
          </a:p>
          <a:p>
            <a:r>
              <a:rPr lang="en-US" sz="2400" dirty="0"/>
              <a:t>                         of 2016 Calendar year. </a:t>
            </a:r>
          </a:p>
        </p:txBody>
      </p:sp>
      <p:sp>
        <p:nvSpPr>
          <p:cNvPr id="6" name="TextBox 5"/>
          <p:cNvSpPr txBox="1"/>
          <p:nvPr/>
        </p:nvSpPr>
        <p:spPr>
          <a:xfrm>
            <a:off x="678518" y="287616"/>
            <a:ext cx="10775579" cy="584775"/>
          </a:xfrm>
          <a:prstGeom prst="rect">
            <a:avLst/>
          </a:prstGeom>
          <a:noFill/>
        </p:spPr>
        <p:txBody>
          <a:bodyPr wrap="none" rtlCol="0">
            <a:spAutoFit/>
          </a:bodyPr>
          <a:lstStyle/>
          <a:p>
            <a:r>
              <a:rPr lang="en-US" sz="3200" dirty="0"/>
              <a:t>Security Categorization of Information and Information Systems</a:t>
            </a:r>
          </a:p>
        </p:txBody>
      </p:sp>
    </p:spTree>
    <p:extLst>
      <p:ext uri="{BB962C8B-B14F-4D97-AF65-F5344CB8AC3E}">
        <p14:creationId xmlns:p14="http://schemas.microsoft.com/office/powerpoint/2010/main" val="3614535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9">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9">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9">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9">
                                            <p:txEl>
                                              <p:pRg st="10" end="10"/>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9">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
        <p:nvSpPr>
          <p:cNvPr id="5" name="TextBox 4"/>
          <p:cNvSpPr txBox="1"/>
          <p:nvPr/>
        </p:nvSpPr>
        <p:spPr>
          <a:xfrm>
            <a:off x="622300" y="1765300"/>
            <a:ext cx="1560042" cy="523220"/>
          </a:xfrm>
          <a:prstGeom prst="rect">
            <a:avLst/>
          </a:prstGeom>
          <a:noFill/>
        </p:spPr>
        <p:txBody>
          <a:bodyPr wrap="none" rtlCol="0">
            <a:spAutoFit/>
          </a:bodyPr>
          <a:lstStyle/>
          <a:p>
            <a:r>
              <a:rPr lang="en-US" sz="2800" dirty="0"/>
              <a:t>Purpose: </a:t>
            </a:r>
          </a:p>
        </p:txBody>
      </p:sp>
      <p:sp>
        <p:nvSpPr>
          <p:cNvPr id="6" name="TextBox 5"/>
          <p:cNvSpPr txBox="1"/>
          <p:nvPr/>
        </p:nvSpPr>
        <p:spPr>
          <a:xfrm>
            <a:off x="2288371" y="1873586"/>
            <a:ext cx="7668430" cy="1938992"/>
          </a:xfrm>
          <a:prstGeom prst="rect">
            <a:avLst/>
          </a:prstGeom>
          <a:noFill/>
        </p:spPr>
        <p:txBody>
          <a:bodyPr wrap="square" rtlCol="0">
            <a:spAutoFit/>
          </a:bodyPr>
          <a:lstStyle/>
          <a:p>
            <a:r>
              <a:rPr lang="en-US" sz="2400" dirty="0"/>
              <a:t>To establish protection profiles and assign control element settings for each category of data for which an Agency is responsible. Security Organization is the basis for identifying an initial baseline set of security controls for the information and information systems. </a:t>
            </a:r>
          </a:p>
        </p:txBody>
      </p:sp>
      <p:sp>
        <p:nvSpPr>
          <p:cNvPr id="9" name="TextBox 8"/>
          <p:cNvSpPr txBox="1"/>
          <p:nvPr/>
        </p:nvSpPr>
        <p:spPr>
          <a:xfrm>
            <a:off x="2288371" y="4169032"/>
            <a:ext cx="7947830" cy="1938992"/>
          </a:xfrm>
          <a:prstGeom prst="rect">
            <a:avLst/>
          </a:prstGeom>
          <a:noFill/>
        </p:spPr>
        <p:txBody>
          <a:bodyPr wrap="square" rtlCol="0">
            <a:spAutoFit/>
          </a:bodyPr>
          <a:lstStyle/>
          <a:p>
            <a:r>
              <a:rPr lang="en-US" sz="2400" dirty="0"/>
              <a:t>Security Organization starts with the identification of what information and information systems support which State lines of business, as defined by the Federal Enterprise Architecture (FEA). Subsequent steps focus on the evaluation of the need for confidentiality, integrity, and availability.</a:t>
            </a:r>
          </a:p>
        </p:txBody>
      </p:sp>
    </p:spTree>
    <p:extLst>
      <p:ext uri="{BB962C8B-B14F-4D97-AF65-F5344CB8AC3E}">
        <p14:creationId xmlns:p14="http://schemas.microsoft.com/office/powerpoint/2010/main" val="3808936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34770" y="1935480"/>
            <a:ext cx="9770623" cy="954107"/>
          </a:xfrm>
          <a:prstGeom prst="rect">
            <a:avLst/>
          </a:prstGeom>
          <a:noFill/>
        </p:spPr>
        <p:txBody>
          <a:bodyPr wrap="none" rtlCol="0">
            <a:spAutoFit/>
          </a:bodyPr>
          <a:lstStyle/>
          <a:p>
            <a:r>
              <a:rPr lang="en-US" sz="2800" dirty="0"/>
              <a:t>Has anyone in here completed or begun a Security Categorization </a:t>
            </a:r>
          </a:p>
          <a:p>
            <a:r>
              <a:rPr lang="en-US" sz="2800" dirty="0"/>
              <a:t>study for their area? </a:t>
            </a:r>
          </a:p>
        </p:txBody>
      </p:sp>
      <p:sp>
        <p:nvSpPr>
          <p:cNvPr id="3" name="TextBox 2"/>
          <p:cNvSpPr txBox="1"/>
          <p:nvPr/>
        </p:nvSpPr>
        <p:spPr>
          <a:xfrm>
            <a:off x="1334770" y="3133090"/>
            <a:ext cx="10595593" cy="954107"/>
          </a:xfrm>
          <a:prstGeom prst="rect">
            <a:avLst/>
          </a:prstGeom>
          <a:noFill/>
        </p:spPr>
        <p:txBody>
          <a:bodyPr wrap="none" rtlCol="0">
            <a:spAutoFit/>
          </a:bodyPr>
          <a:lstStyle/>
          <a:p>
            <a:r>
              <a:rPr lang="en-US" sz="2800" dirty="0"/>
              <a:t>If you have can you send me a sample of the completed documentation</a:t>
            </a:r>
          </a:p>
          <a:p>
            <a:r>
              <a:rPr lang="en-US" sz="2800" dirty="0"/>
              <a:t> so that OIT can develop consistent format for Collection.</a:t>
            </a:r>
          </a:p>
        </p:txBody>
      </p:sp>
      <p:sp>
        <p:nvSpPr>
          <p:cNvPr id="5" name="TextBox 4"/>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Tree>
    <p:extLst>
      <p:ext uri="{BB962C8B-B14F-4D97-AF65-F5344CB8AC3E}">
        <p14:creationId xmlns:p14="http://schemas.microsoft.com/office/powerpoint/2010/main" val="313208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4390" y="1508760"/>
            <a:ext cx="9623981" cy="461665"/>
          </a:xfrm>
          <a:prstGeom prst="rect">
            <a:avLst/>
          </a:prstGeom>
          <a:noFill/>
        </p:spPr>
        <p:txBody>
          <a:bodyPr wrap="none" rtlCol="0">
            <a:spAutoFit/>
          </a:bodyPr>
          <a:lstStyle/>
          <a:p>
            <a:r>
              <a:rPr lang="en-US" sz="2400" dirty="0"/>
              <a:t>There are two ISD policy statements pertaining to Security Categorization:</a:t>
            </a:r>
          </a:p>
        </p:txBody>
      </p:sp>
      <p:sp>
        <p:nvSpPr>
          <p:cNvPr id="6" name="TextBox 5"/>
          <p:cNvSpPr txBox="1"/>
          <p:nvPr/>
        </p:nvSpPr>
        <p:spPr>
          <a:xfrm>
            <a:off x="1920240" y="2526030"/>
            <a:ext cx="9042219" cy="1569660"/>
          </a:xfrm>
          <a:prstGeom prst="rect">
            <a:avLst/>
          </a:prstGeom>
          <a:noFill/>
        </p:spPr>
        <p:txBody>
          <a:bodyPr wrap="none" rtlCol="0">
            <a:spAutoFit/>
          </a:bodyPr>
          <a:lstStyle/>
          <a:p>
            <a:pPr marL="342900" indent="-342900">
              <a:buFont typeface="Arial" panose="020B0604020202020204" pitchFamily="34" charset="0"/>
              <a:buChar char="•"/>
            </a:pPr>
            <a:r>
              <a:rPr lang="en-US" sz="2400" dirty="0"/>
              <a:t>Standard 500S2-00: Security Categorization of State Information and</a:t>
            </a:r>
          </a:p>
          <a:p>
            <a:r>
              <a:rPr lang="en-US" sz="2400" dirty="0"/>
              <a:t>     Information Systems</a:t>
            </a:r>
          </a:p>
          <a:p>
            <a:endParaRPr lang="en-US" sz="2400" dirty="0"/>
          </a:p>
          <a:p>
            <a:pPr marL="342900" indent="-342900">
              <a:buFont typeface="Arial" panose="020B0604020202020204" pitchFamily="34" charset="0"/>
              <a:buChar char="•"/>
            </a:pPr>
            <a:r>
              <a:rPr lang="en-US" sz="2400" dirty="0"/>
              <a:t>Standard 681S1-00: Information Protection</a:t>
            </a:r>
          </a:p>
        </p:txBody>
      </p:sp>
      <p:sp>
        <p:nvSpPr>
          <p:cNvPr id="7" name="TextBox 6"/>
          <p:cNvSpPr txBox="1"/>
          <p:nvPr/>
        </p:nvSpPr>
        <p:spPr>
          <a:xfrm>
            <a:off x="948690" y="4743450"/>
            <a:ext cx="11025134" cy="1200329"/>
          </a:xfrm>
          <a:prstGeom prst="rect">
            <a:avLst/>
          </a:prstGeom>
          <a:noFill/>
        </p:spPr>
        <p:txBody>
          <a:bodyPr wrap="none" rtlCol="0">
            <a:spAutoFit/>
          </a:bodyPr>
          <a:lstStyle/>
          <a:p>
            <a:r>
              <a:rPr lang="en-US" sz="2400" dirty="0"/>
              <a:t>Both these policies will have to be reissued by OIT because they are inconsistent</a:t>
            </a:r>
          </a:p>
          <a:p>
            <a:r>
              <a:rPr lang="en-US" sz="2400" dirty="0"/>
              <a:t>With the NIST guidelines particularly FIPS 199 and SP800-60 Vol 1. which will be the </a:t>
            </a:r>
          </a:p>
          <a:p>
            <a:r>
              <a:rPr lang="en-US" sz="2400" dirty="0"/>
              <a:t>Primary reference utilized in data classification.</a:t>
            </a:r>
          </a:p>
        </p:txBody>
      </p:sp>
      <p:sp>
        <p:nvSpPr>
          <p:cNvPr id="9" name="TextBox 8"/>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Tree>
    <p:extLst>
      <p:ext uri="{BB962C8B-B14F-4D97-AF65-F5344CB8AC3E}">
        <p14:creationId xmlns:p14="http://schemas.microsoft.com/office/powerpoint/2010/main" val="2974944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38200" y="1138535"/>
            <a:ext cx="7246214" cy="523220"/>
          </a:xfrm>
          <a:prstGeom prst="rect">
            <a:avLst/>
          </a:prstGeom>
          <a:noFill/>
        </p:spPr>
        <p:txBody>
          <a:bodyPr wrap="none" rtlCol="0">
            <a:spAutoFit/>
          </a:bodyPr>
          <a:lstStyle/>
          <a:p>
            <a:r>
              <a:rPr lang="en-US" sz="2800" dirty="0"/>
              <a:t>Data Classification Methodology Key References </a:t>
            </a:r>
          </a:p>
        </p:txBody>
      </p:sp>
      <p:sp>
        <p:nvSpPr>
          <p:cNvPr id="2" name="TextBox 1"/>
          <p:cNvSpPr txBox="1"/>
          <p:nvPr/>
        </p:nvSpPr>
        <p:spPr>
          <a:xfrm>
            <a:off x="1302606" y="1790700"/>
            <a:ext cx="10894393" cy="5940088"/>
          </a:xfrm>
          <a:prstGeom prst="rect">
            <a:avLst/>
          </a:prstGeom>
          <a:noFill/>
        </p:spPr>
        <p:txBody>
          <a:bodyPr wrap="none" rtlCol="0">
            <a:spAutoFit/>
          </a:bodyPr>
          <a:lstStyle/>
          <a:p>
            <a:pPr marL="285750" indent="-285750">
              <a:buFont typeface="Arial" panose="020B0604020202020204" pitchFamily="34" charset="0"/>
              <a:buChar char="•"/>
            </a:pPr>
            <a:r>
              <a:rPr lang="en-US" sz="2000" dirty="0"/>
              <a:t>FIPS Publication 199, Standards for Security Categorization for Federal Information and</a:t>
            </a:r>
          </a:p>
          <a:p>
            <a:r>
              <a:rPr lang="en-US" sz="2000" dirty="0"/>
              <a:t>     Information Systems: http://csrc.nist.gov/publications/fips/fips199/FIPS-PUB-199-final.pdf</a:t>
            </a:r>
          </a:p>
          <a:p>
            <a:endParaRPr lang="en-US" sz="2000" dirty="0"/>
          </a:p>
          <a:p>
            <a:pPr marL="342900" indent="-342900">
              <a:buFont typeface="Arial" panose="020B0604020202020204" pitchFamily="34" charset="0"/>
              <a:buChar char="•"/>
            </a:pPr>
            <a:r>
              <a:rPr lang="en-US" sz="2000" dirty="0"/>
              <a:t>FIPS Publication 200, Minimum Security Requirements for Federal Information and </a:t>
            </a:r>
          </a:p>
          <a:p>
            <a:r>
              <a:rPr lang="en-US" sz="2000" dirty="0"/>
              <a:t>     Information Systems: http//csrc.nist.gov/publications/</a:t>
            </a:r>
            <a:r>
              <a:rPr lang="en-US" sz="2000" dirty="0" err="1"/>
              <a:t>fips</a:t>
            </a:r>
            <a:r>
              <a:rPr lang="en-US" sz="2000" dirty="0"/>
              <a:t>/fips200/FIPS-200-final-march.pdf</a:t>
            </a:r>
          </a:p>
          <a:p>
            <a:endParaRPr lang="en-US" sz="2000" dirty="0"/>
          </a:p>
          <a:p>
            <a:pPr marL="342900" indent="-342900">
              <a:buFont typeface="Arial" panose="020B0604020202020204" pitchFamily="34" charset="0"/>
              <a:buChar char="•"/>
            </a:pPr>
            <a:r>
              <a:rPr lang="en-US" sz="2000" dirty="0"/>
              <a:t>NIST SP 800-53, Recommended Security Controls for Federal Information Systems Rev.3</a:t>
            </a:r>
          </a:p>
          <a:p>
            <a:r>
              <a:rPr lang="en-US" sz="2000" dirty="0"/>
              <a:t>      </a:t>
            </a:r>
            <a:r>
              <a:rPr lang="en-US" sz="2000" dirty="0">
                <a:hlinkClick r:id="rId2"/>
              </a:rPr>
              <a:t>http://csrc.nist.gov/publications/nistpubs/800-53-Rev3/sp800-53-rev3-final-errata.pdf</a:t>
            </a:r>
            <a:endParaRPr lang="en-US" sz="2000" dirty="0"/>
          </a:p>
          <a:p>
            <a:endParaRPr lang="en-US" sz="2000" dirty="0"/>
          </a:p>
          <a:p>
            <a:pPr marL="342900" indent="-342900">
              <a:buFont typeface="Arial" panose="020B0604020202020204" pitchFamily="34" charset="0"/>
              <a:buChar char="•"/>
            </a:pPr>
            <a:r>
              <a:rPr lang="en-US" sz="2000" dirty="0"/>
              <a:t>NIST SP 800-60 Volume 1, Guide for Mapping Types of Information and Information</a:t>
            </a:r>
          </a:p>
          <a:p>
            <a:r>
              <a:rPr lang="en-US" sz="2000" dirty="0"/>
              <a:t>      Systems into Security Categories: </a:t>
            </a:r>
            <a:r>
              <a:rPr lang="en-US" sz="2000" dirty="0">
                <a:hlinkClick r:id="rId3"/>
              </a:rPr>
              <a:t>http://nvlpubs.nist.gov/nistpubs/Legacy/SP/nistspecialpublication</a:t>
            </a:r>
            <a:endParaRPr lang="en-US" sz="2000" dirty="0"/>
          </a:p>
          <a:p>
            <a:r>
              <a:rPr lang="en-US" sz="2000" dirty="0"/>
              <a:t>800-60v1r1.pdf</a:t>
            </a:r>
          </a:p>
          <a:p>
            <a:endParaRPr lang="en-US" sz="2000" dirty="0"/>
          </a:p>
          <a:p>
            <a:pPr marL="342900" indent="-342900">
              <a:buFont typeface="Arial" panose="020B0604020202020204" pitchFamily="34" charset="0"/>
              <a:buChar char="•"/>
            </a:pPr>
            <a:r>
              <a:rPr lang="en-US" sz="2000" dirty="0"/>
              <a:t>NIST SP 800-60 Volume 2, Appendices to Guide for Mapping Types of Information and Information</a:t>
            </a:r>
          </a:p>
          <a:p>
            <a:r>
              <a:rPr lang="en-US" sz="2000" dirty="0"/>
              <a:t>      Systems into Security Categories: </a:t>
            </a:r>
            <a:r>
              <a:rPr lang="en-US" sz="2000" dirty="0">
                <a:hlinkClick r:id="rId3"/>
              </a:rPr>
              <a:t>http://nvlpubs.nist.gov/nistpubs/Legacy/SP/nistspecialpublication</a:t>
            </a:r>
            <a:endParaRPr lang="en-US" sz="2000" dirty="0"/>
          </a:p>
          <a:p>
            <a:r>
              <a:rPr lang="en-US" sz="2000" dirty="0"/>
              <a:t>800-60v2r1.pdf</a:t>
            </a:r>
          </a:p>
          <a:p>
            <a:endParaRPr lang="en-US" sz="2000" dirty="0"/>
          </a:p>
          <a:p>
            <a:endParaRPr lang="en-US" sz="2000" dirty="0"/>
          </a:p>
          <a:p>
            <a:r>
              <a:rPr lang="en-US" sz="2000" dirty="0"/>
              <a:t>    </a:t>
            </a:r>
          </a:p>
        </p:txBody>
      </p:sp>
      <p:sp>
        <p:nvSpPr>
          <p:cNvPr id="3" name="5-Point Star 2"/>
          <p:cNvSpPr/>
          <p:nvPr/>
        </p:nvSpPr>
        <p:spPr>
          <a:xfrm>
            <a:off x="708660" y="4760744"/>
            <a:ext cx="422910" cy="37719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
        <p:nvSpPr>
          <p:cNvPr id="7" name="5-Point Star 6"/>
          <p:cNvSpPr/>
          <p:nvPr/>
        </p:nvSpPr>
        <p:spPr>
          <a:xfrm>
            <a:off x="708660" y="1790700"/>
            <a:ext cx="422910" cy="377190"/>
          </a:xfrm>
          <a:prstGeom prst="star5">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07384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
        <p:nvSpPr>
          <p:cNvPr id="4" name="TextBox 3"/>
          <p:cNvSpPr txBox="1"/>
          <p:nvPr/>
        </p:nvSpPr>
        <p:spPr>
          <a:xfrm>
            <a:off x="4391694" y="1301462"/>
            <a:ext cx="3461782" cy="584775"/>
          </a:xfrm>
          <a:prstGeom prst="rect">
            <a:avLst/>
          </a:prstGeom>
          <a:noFill/>
        </p:spPr>
        <p:txBody>
          <a:bodyPr wrap="none" rtlCol="0">
            <a:spAutoFit/>
          </a:bodyPr>
          <a:lstStyle/>
          <a:p>
            <a:r>
              <a:rPr lang="en-US" sz="3200" dirty="0"/>
              <a:t>Two Key Definitions</a:t>
            </a:r>
          </a:p>
        </p:txBody>
      </p:sp>
      <p:sp>
        <p:nvSpPr>
          <p:cNvPr id="8" name="TextBox 7"/>
          <p:cNvSpPr txBox="1"/>
          <p:nvPr/>
        </p:nvSpPr>
        <p:spPr>
          <a:xfrm>
            <a:off x="965200" y="2310824"/>
            <a:ext cx="9664700" cy="1569660"/>
          </a:xfrm>
          <a:prstGeom prst="rect">
            <a:avLst/>
          </a:prstGeom>
          <a:noFill/>
        </p:spPr>
        <p:txBody>
          <a:bodyPr wrap="square" rtlCol="0">
            <a:spAutoFit/>
          </a:bodyPr>
          <a:lstStyle/>
          <a:p>
            <a:r>
              <a:rPr lang="en-US" sz="2400" b="1" dirty="0"/>
              <a:t>Information Type: </a:t>
            </a:r>
            <a:r>
              <a:rPr lang="en-US" sz="2400" i="1" dirty="0"/>
              <a:t>A specific category of information (e.g., privacy, Medical, proprietary, financial, investigative, contactor sensitive Security Management) defined by an organization, or in some Instances, by a specific law, Executive Order, directive, policy or Regulation.</a:t>
            </a:r>
          </a:p>
        </p:txBody>
      </p:sp>
      <p:sp>
        <p:nvSpPr>
          <p:cNvPr id="9" name="TextBox 8"/>
          <p:cNvSpPr txBox="1"/>
          <p:nvPr/>
        </p:nvSpPr>
        <p:spPr>
          <a:xfrm>
            <a:off x="965200" y="4305071"/>
            <a:ext cx="10164514" cy="1200329"/>
          </a:xfrm>
          <a:prstGeom prst="rect">
            <a:avLst/>
          </a:prstGeom>
          <a:noFill/>
        </p:spPr>
        <p:txBody>
          <a:bodyPr wrap="none" rtlCol="0">
            <a:spAutoFit/>
          </a:bodyPr>
          <a:lstStyle/>
          <a:p>
            <a:r>
              <a:rPr lang="en-US" sz="2400" b="1" dirty="0"/>
              <a:t>Information System: </a:t>
            </a:r>
            <a:r>
              <a:rPr lang="en-US" sz="2400" i="1" dirty="0"/>
              <a:t>A discrete set of information resources organized for the</a:t>
            </a:r>
          </a:p>
          <a:p>
            <a:r>
              <a:rPr lang="en-US" sz="2400" i="1" dirty="0"/>
              <a:t>collection processing, maintenance, use, sharing, dissemination, or disposition</a:t>
            </a:r>
          </a:p>
          <a:p>
            <a:r>
              <a:rPr lang="en-US" sz="2400" i="1" dirty="0"/>
              <a:t>of Information.</a:t>
            </a:r>
            <a:endParaRPr lang="en-US" sz="2400" dirty="0"/>
          </a:p>
        </p:txBody>
      </p:sp>
    </p:spTree>
    <p:extLst>
      <p:ext uri="{BB962C8B-B14F-4D97-AF65-F5344CB8AC3E}">
        <p14:creationId xmlns:p14="http://schemas.microsoft.com/office/powerpoint/2010/main" val="9843122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1651678" y="1116231"/>
            <a:ext cx="8331200" cy="4446369"/>
            <a:chOff x="0" y="0"/>
            <a:chExt cx="5926454" cy="2693108"/>
          </a:xfrm>
        </p:grpSpPr>
        <p:sp>
          <p:nvSpPr>
            <p:cNvPr id="7" name="Rectangle 6"/>
            <p:cNvSpPr/>
            <p:nvPr/>
          </p:nvSpPr>
          <p:spPr>
            <a:xfrm>
              <a:off x="0" y="2468725"/>
              <a:ext cx="50673" cy="224380"/>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1200">
                  <a:solidFill>
                    <a:srgbClr val="000000"/>
                  </a:solidFill>
                  <a:effectLst/>
                  <a:latin typeface="Times New Roman" panose="02020603050405020304" pitchFamily="18" charset="0"/>
                  <a:ea typeface="Times New Roman" panose="02020603050405020304" pitchFamily="18" charset="0"/>
                </a:rPr>
                <a:t> </a:t>
              </a:r>
            </a:p>
          </p:txBody>
        </p:sp>
        <p:sp>
          <p:nvSpPr>
            <p:cNvPr id="8" name="Shape 46247"/>
            <p:cNvSpPr/>
            <p:nvPr/>
          </p:nvSpPr>
          <p:spPr>
            <a:xfrm>
              <a:off x="71628" y="0"/>
              <a:ext cx="5770627" cy="698754"/>
            </a:xfrm>
            <a:custGeom>
              <a:avLst/>
              <a:gdLst/>
              <a:ahLst/>
              <a:cxnLst/>
              <a:rect l="0" t="0" r="0" b="0"/>
              <a:pathLst>
                <a:path w="5770627" h="698754">
                  <a:moveTo>
                    <a:pt x="0" y="0"/>
                  </a:moveTo>
                  <a:lnTo>
                    <a:pt x="5770627" y="0"/>
                  </a:lnTo>
                  <a:lnTo>
                    <a:pt x="5770627" y="698754"/>
                  </a:lnTo>
                  <a:lnTo>
                    <a:pt x="0" y="698754"/>
                  </a:lnTo>
                  <a:lnTo>
                    <a:pt x="0" y="0"/>
                  </a:lnTo>
                </a:path>
              </a:pathLst>
            </a:custGeom>
            <a:ln w="0" cap="flat">
              <a:miter lim="127000"/>
            </a:ln>
          </p:spPr>
          <p:style>
            <a:lnRef idx="0">
              <a:srgbClr val="000000">
                <a:alpha val="0"/>
              </a:srgbClr>
            </a:lnRef>
            <a:fillRef idx="1">
              <a:srgbClr val="E8EDF7"/>
            </a:fillRef>
            <a:effectRef idx="0">
              <a:scrgbClr r="0" g="0" b="0"/>
            </a:effectRef>
            <a:fontRef idx="none"/>
          </p:style>
          <p:txBody>
            <a:bodyPr/>
            <a:lstStyle/>
            <a:p>
              <a:endParaRPr lang="en-US"/>
            </a:p>
          </p:txBody>
        </p:sp>
        <p:sp>
          <p:nvSpPr>
            <p:cNvPr id="9" name="Rectangle 8"/>
            <p:cNvSpPr/>
            <p:nvPr/>
          </p:nvSpPr>
          <p:spPr>
            <a:xfrm>
              <a:off x="370332" y="300057"/>
              <a:ext cx="1287037"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Identify Information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10" name="Rectangle 9"/>
            <p:cNvSpPr/>
            <p:nvPr/>
          </p:nvSpPr>
          <p:spPr>
            <a:xfrm>
              <a:off x="627884" y="432645"/>
              <a:ext cx="561679"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Systems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11" name="Shape 46248"/>
            <p:cNvSpPr/>
            <p:nvPr/>
          </p:nvSpPr>
          <p:spPr>
            <a:xfrm>
              <a:off x="477012" y="937260"/>
              <a:ext cx="721614" cy="541782"/>
            </a:xfrm>
            <a:custGeom>
              <a:avLst/>
              <a:gdLst/>
              <a:ahLst/>
              <a:cxnLst/>
              <a:rect l="0" t="0" r="0" b="0"/>
              <a:pathLst>
                <a:path w="721614" h="541782">
                  <a:moveTo>
                    <a:pt x="0" y="0"/>
                  </a:moveTo>
                  <a:lnTo>
                    <a:pt x="721614" y="0"/>
                  </a:lnTo>
                  <a:lnTo>
                    <a:pt x="721614" y="541782"/>
                  </a:lnTo>
                  <a:lnTo>
                    <a:pt x="0" y="541782"/>
                  </a:lnTo>
                  <a:lnTo>
                    <a:pt x="0" y="0"/>
                  </a:lnTo>
                </a:path>
              </a:pathLst>
            </a:custGeom>
            <a:ln w="0" cap="flat">
              <a:miter lim="127000"/>
            </a:ln>
          </p:spPr>
          <p:style>
            <a:lnRef idx="0">
              <a:srgbClr val="000000">
                <a:alpha val="0"/>
              </a:srgbClr>
            </a:lnRef>
            <a:fillRef idx="1">
              <a:srgbClr val="E8EDF7"/>
            </a:fillRef>
            <a:effectRef idx="0">
              <a:scrgbClr r="0" g="0" b="0"/>
            </a:effectRef>
            <a:fontRef idx="none"/>
          </p:style>
          <p:txBody>
            <a:bodyPr/>
            <a:lstStyle/>
            <a:p>
              <a:endParaRPr lang="en-US"/>
            </a:p>
          </p:txBody>
        </p:sp>
        <p:sp>
          <p:nvSpPr>
            <p:cNvPr id="12" name="Shape 1337"/>
            <p:cNvSpPr/>
            <p:nvPr/>
          </p:nvSpPr>
          <p:spPr>
            <a:xfrm>
              <a:off x="477012" y="937260"/>
              <a:ext cx="721614" cy="541782"/>
            </a:xfrm>
            <a:custGeom>
              <a:avLst/>
              <a:gdLst/>
              <a:ahLst/>
              <a:cxnLst/>
              <a:rect l="0" t="0" r="0" b="0"/>
              <a:pathLst>
                <a:path w="721614" h="541782">
                  <a:moveTo>
                    <a:pt x="0" y="541782"/>
                  </a:moveTo>
                  <a:lnTo>
                    <a:pt x="721614" y="541782"/>
                  </a:lnTo>
                  <a:lnTo>
                    <a:pt x="721614" y="0"/>
                  </a:lnTo>
                  <a:lnTo>
                    <a:pt x="0" y="0"/>
                  </a:ln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3" name="Rectangle 12"/>
            <p:cNvSpPr/>
            <p:nvPr/>
          </p:nvSpPr>
          <p:spPr>
            <a:xfrm>
              <a:off x="659892" y="1008716"/>
              <a:ext cx="513038"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Identify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14" name="Rectangle 13"/>
            <p:cNvSpPr/>
            <p:nvPr/>
          </p:nvSpPr>
          <p:spPr>
            <a:xfrm>
              <a:off x="561556" y="1140531"/>
              <a:ext cx="774910"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Information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15" name="Rectangle 14"/>
            <p:cNvSpPr/>
            <p:nvPr/>
          </p:nvSpPr>
          <p:spPr>
            <a:xfrm>
              <a:off x="687294" y="1273119"/>
              <a:ext cx="399885"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Types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16" name="Shape 46249"/>
            <p:cNvSpPr/>
            <p:nvPr/>
          </p:nvSpPr>
          <p:spPr>
            <a:xfrm>
              <a:off x="1559052" y="937260"/>
              <a:ext cx="721614" cy="541782"/>
            </a:xfrm>
            <a:custGeom>
              <a:avLst/>
              <a:gdLst/>
              <a:ahLst/>
              <a:cxnLst/>
              <a:rect l="0" t="0" r="0" b="0"/>
              <a:pathLst>
                <a:path w="721614" h="541782">
                  <a:moveTo>
                    <a:pt x="0" y="0"/>
                  </a:moveTo>
                  <a:lnTo>
                    <a:pt x="721614" y="0"/>
                  </a:lnTo>
                  <a:lnTo>
                    <a:pt x="721614" y="541782"/>
                  </a:lnTo>
                  <a:lnTo>
                    <a:pt x="0" y="541782"/>
                  </a:lnTo>
                  <a:lnTo>
                    <a:pt x="0" y="0"/>
                  </a:lnTo>
                </a:path>
              </a:pathLst>
            </a:custGeom>
            <a:ln w="0" cap="rnd">
              <a:round/>
            </a:ln>
          </p:spPr>
          <p:style>
            <a:lnRef idx="0">
              <a:srgbClr val="000000">
                <a:alpha val="0"/>
              </a:srgbClr>
            </a:lnRef>
            <a:fillRef idx="1">
              <a:srgbClr val="E8EDF7"/>
            </a:fillRef>
            <a:effectRef idx="0">
              <a:scrgbClr r="0" g="0" b="0"/>
            </a:effectRef>
            <a:fontRef idx="none"/>
          </p:style>
          <p:txBody>
            <a:bodyPr/>
            <a:lstStyle/>
            <a:p>
              <a:endParaRPr lang="en-US"/>
            </a:p>
          </p:txBody>
        </p:sp>
        <p:sp>
          <p:nvSpPr>
            <p:cNvPr id="17" name="Shape 1342"/>
            <p:cNvSpPr/>
            <p:nvPr/>
          </p:nvSpPr>
          <p:spPr>
            <a:xfrm>
              <a:off x="1559052" y="937260"/>
              <a:ext cx="721614" cy="541782"/>
            </a:xfrm>
            <a:custGeom>
              <a:avLst/>
              <a:gdLst/>
              <a:ahLst/>
              <a:cxnLst/>
              <a:rect l="0" t="0" r="0" b="0"/>
              <a:pathLst>
                <a:path w="721614" h="541782">
                  <a:moveTo>
                    <a:pt x="0" y="541782"/>
                  </a:moveTo>
                  <a:lnTo>
                    <a:pt x="721614" y="541782"/>
                  </a:lnTo>
                  <a:lnTo>
                    <a:pt x="721614" y="0"/>
                  </a:lnTo>
                  <a:lnTo>
                    <a:pt x="0" y="0"/>
                  </a:ln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18" name="Rectangle 17"/>
            <p:cNvSpPr/>
            <p:nvPr/>
          </p:nvSpPr>
          <p:spPr>
            <a:xfrm>
              <a:off x="1766316" y="1008716"/>
              <a:ext cx="448296"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Select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19" name="Rectangle 18"/>
            <p:cNvSpPr/>
            <p:nvPr/>
          </p:nvSpPr>
          <p:spPr>
            <a:xfrm>
              <a:off x="1649749" y="1140531"/>
              <a:ext cx="758129"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Provisional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20" name="Rectangle 19"/>
            <p:cNvSpPr/>
            <p:nvPr/>
          </p:nvSpPr>
          <p:spPr>
            <a:xfrm>
              <a:off x="1579699" y="1273119"/>
              <a:ext cx="904311"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Impact Levels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21" name="Shape 46250"/>
            <p:cNvSpPr/>
            <p:nvPr/>
          </p:nvSpPr>
          <p:spPr>
            <a:xfrm>
              <a:off x="2641092" y="937260"/>
              <a:ext cx="721614" cy="541782"/>
            </a:xfrm>
            <a:custGeom>
              <a:avLst/>
              <a:gdLst/>
              <a:ahLst/>
              <a:cxnLst/>
              <a:rect l="0" t="0" r="0" b="0"/>
              <a:pathLst>
                <a:path w="721614" h="541782">
                  <a:moveTo>
                    <a:pt x="0" y="0"/>
                  </a:moveTo>
                  <a:lnTo>
                    <a:pt x="721614" y="0"/>
                  </a:lnTo>
                  <a:lnTo>
                    <a:pt x="721614" y="541782"/>
                  </a:lnTo>
                  <a:lnTo>
                    <a:pt x="0" y="541782"/>
                  </a:lnTo>
                  <a:lnTo>
                    <a:pt x="0" y="0"/>
                  </a:lnTo>
                </a:path>
              </a:pathLst>
            </a:custGeom>
            <a:ln w="0" cap="rnd">
              <a:round/>
            </a:ln>
          </p:spPr>
          <p:style>
            <a:lnRef idx="0">
              <a:srgbClr val="000000">
                <a:alpha val="0"/>
              </a:srgbClr>
            </a:lnRef>
            <a:fillRef idx="1">
              <a:srgbClr val="E8EDF7"/>
            </a:fillRef>
            <a:effectRef idx="0">
              <a:scrgbClr r="0" g="0" b="0"/>
            </a:effectRef>
            <a:fontRef idx="none"/>
          </p:style>
          <p:txBody>
            <a:bodyPr/>
            <a:lstStyle/>
            <a:p>
              <a:endParaRPr lang="en-US"/>
            </a:p>
          </p:txBody>
        </p:sp>
        <p:sp>
          <p:nvSpPr>
            <p:cNvPr id="22" name="Shape 1347"/>
            <p:cNvSpPr/>
            <p:nvPr/>
          </p:nvSpPr>
          <p:spPr>
            <a:xfrm>
              <a:off x="2641092" y="937260"/>
              <a:ext cx="721614" cy="541782"/>
            </a:xfrm>
            <a:custGeom>
              <a:avLst/>
              <a:gdLst/>
              <a:ahLst/>
              <a:cxnLst/>
              <a:rect l="0" t="0" r="0" b="0"/>
              <a:pathLst>
                <a:path w="721614" h="541782">
                  <a:moveTo>
                    <a:pt x="0" y="541782"/>
                  </a:moveTo>
                  <a:lnTo>
                    <a:pt x="721614" y="541782"/>
                  </a:lnTo>
                  <a:lnTo>
                    <a:pt x="721614" y="0"/>
                  </a:lnTo>
                  <a:lnTo>
                    <a:pt x="0" y="0"/>
                  </a:ln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3" name="Rectangle 22"/>
            <p:cNvSpPr/>
            <p:nvPr/>
          </p:nvSpPr>
          <p:spPr>
            <a:xfrm>
              <a:off x="2820924" y="1008716"/>
              <a:ext cx="520914"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Review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24" name="Rectangle 23"/>
            <p:cNvSpPr/>
            <p:nvPr/>
          </p:nvSpPr>
          <p:spPr>
            <a:xfrm>
              <a:off x="2731759" y="1140531"/>
              <a:ext cx="758129"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Provisional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25" name="Rectangle 24"/>
            <p:cNvSpPr/>
            <p:nvPr/>
          </p:nvSpPr>
          <p:spPr>
            <a:xfrm>
              <a:off x="2661708" y="1273119"/>
              <a:ext cx="904282"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Impact Levels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26" name="Shape 46251"/>
            <p:cNvSpPr/>
            <p:nvPr/>
          </p:nvSpPr>
          <p:spPr>
            <a:xfrm>
              <a:off x="3723132" y="937260"/>
              <a:ext cx="721614" cy="541782"/>
            </a:xfrm>
            <a:custGeom>
              <a:avLst/>
              <a:gdLst/>
              <a:ahLst/>
              <a:cxnLst/>
              <a:rect l="0" t="0" r="0" b="0"/>
              <a:pathLst>
                <a:path w="721614" h="541782">
                  <a:moveTo>
                    <a:pt x="0" y="0"/>
                  </a:moveTo>
                  <a:lnTo>
                    <a:pt x="721614" y="0"/>
                  </a:lnTo>
                  <a:lnTo>
                    <a:pt x="721614" y="541782"/>
                  </a:lnTo>
                  <a:lnTo>
                    <a:pt x="0" y="541782"/>
                  </a:lnTo>
                  <a:lnTo>
                    <a:pt x="0" y="0"/>
                  </a:lnTo>
                </a:path>
              </a:pathLst>
            </a:custGeom>
            <a:ln w="0" cap="rnd">
              <a:round/>
            </a:ln>
          </p:spPr>
          <p:style>
            <a:lnRef idx="0">
              <a:srgbClr val="000000">
                <a:alpha val="0"/>
              </a:srgbClr>
            </a:lnRef>
            <a:fillRef idx="1">
              <a:srgbClr val="E8EDF7"/>
            </a:fillRef>
            <a:effectRef idx="0">
              <a:scrgbClr r="0" g="0" b="0"/>
            </a:effectRef>
            <a:fontRef idx="none"/>
          </p:style>
          <p:txBody>
            <a:bodyPr/>
            <a:lstStyle/>
            <a:p>
              <a:endParaRPr lang="en-US"/>
            </a:p>
          </p:txBody>
        </p:sp>
        <p:sp>
          <p:nvSpPr>
            <p:cNvPr id="27" name="Shape 1352"/>
            <p:cNvSpPr/>
            <p:nvPr/>
          </p:nvSpPr>
          <p:spPr>
            <a:xfrm>
              <a:off x="3723132" y="937260"/>
              <a:ext cx="721614" cy="541782"/>
            </a:xfrm>
            <a:custGeom>
              <a:avLst/>
              <a:gdLst/>
              <a:ahLst/>
              <a:cxnLst/>
              <a:rect l="0" t="0" r="0" b="0"/>
              <a:pathLst>
                <a:path w="721614" h="541782">
                  <a:moveTo>
                    <a:pt x="0" y="541782"/>
                  </a:moveTo>
                  <a:lnTo>
                    <a:pt x="721614" y="541782"/>
                  </a:lnTo>
                  <a:lnTo>
                    <a:pt x="721614" y="0"/>
                  </a:lnTo>
                  <a:lnTo>
                    <a:pt x="0" y="0"/>
                  </a:ln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28" name="Rectangle 27"/>
            <p:cNvSpPr/>
            <p:nvPr/>
          </p:nvSpPr>
          <p:spPr>
            <a:xfrm>
              <a:off x="3915156" y="942422"/>
              <a:ext cx="448296"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Adjust/</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29" name="Rectangle 28"/>
            <p:cNvSpPr/>
            <p:nvPr/>
          </p:nvSpPr>
          <p:spPr>
            <a:xfrm>
              <a:off x="3893831" y="1075010"/>
              <a:ext cx="545162"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Finalize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0" name="Rectangle 29"/>
            <p:cNvSpPr/>
            <p:nvPr/>
          </p:nvSpPr>
          <p:spPr>
            <a:xfrm>
              <a:off x="3807760" y="1206825"/>
              <a:ext cx="774083"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Information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1" name="Rectangle 30"/>
            <p:cNvSpPr/>
            <p:nvPr/>
          </p:nvSpPr>
          <p:spPr>
            <a:xfrm>
              <a:off x="3743786" y="1339413"/>
              <a:ext cx="904282"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Impact Levels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2" name="Shape 46252"/>
            <p:cNvSpPr/>
            <p:nvPr/>
          </p:nvSpPr>
          <p:spPr>
            <a:xfrm>
              <a:off x="4820412" y="937260"/>
              <a:ext cx="766572" cy="541782"/>
            </a:xfrm>
            <a:custGeom>
              <a:avLst/>
              <a:gdLst/>
              <a:ahLst/>
              <a:cxnLst/>
              <a:rect l="0" t="0" r="0" b="0"/>
              <a:pathLst>
                <a:path w="766572" h="541782">
                  <a:moveTo>
                    <a:pt x="0" y="0"/>
                  </a:moveTo>
                  <a:lnTo>
                    <a:pt x="766572" y="0"/>
                  </a:lnTo>
                  <a:lnTo>
                    <a:pt x="766572" y="541782"/>
                  </a:lnTo>
                  <a:lnTo>
                    <a:pt x="0" y="541782"/>
                  </a:lnTo>
                  <a:lnTo>
                    <a:pt x="0" y="0"/>
                  </a:lnTo>
                </a:path>
              </a:pathLst>
            </a:custGeom>
            <a:ln w="0" cap="rnd">
              <a:round/>
            </a:ln>
          </p:spPr>
          <p:style>
            <a:lnRef idx="0">
              <a:srgbClr val="000000">
                <a:alpha val="0"/>
              </a:srgbClr>
            </a:lnRef>
            <a:fillRef idx="1">
              <a:srgbClr val="E8EDF7"/>
            </a:fillRef>
            <a:effectRef idx="0">
              <a:scrgbClr r="0" g="0" b="0"/>
            </a:effectRef>
            <a:fontRef idx="none"/>
          </p:style>
          <p:txBody>
            <a:bodyPr/>
            <a:lstStyle/>
            <a:p>
              <a:endParaRPr lang="en-US"/>
            </a:p>
          </p:txBody>
        </p:sp>
        <p:sp>
          <p:nvSpPr>
            <p:cNvPr id="33" name="Shape 1358"/>
            <p:cNvSpPr/>
            <p:nvPr/>
          </p:nvSpPr>
          <p:spPr>
            <a:xfrm>
              <a:off x="4820412" y="937260"/>
              <a:ext cx="766572" cy="541782"/>
            </a:xfrm>
            <a:custGeom>
              <a:avLst/>
              <a:gdLst/>
              <a:ahLst/>
              <a:cxnLst/>
              <a:rect l="0" t="0" r="0" b="0"/>
              <a:pathLst>
                <a:path w="766572" h="541782">
                  <a:moveTo>
                    <a:pt x="0" y="541782"/>
                  </a:moveTo>
                  <a:lnTo>
                    <a:pt x="766572" y="541782"/>
                  </a:lnTo>
                  <a:lnTo>
                    <a:pt x="766572" y="0"/>
                  </a:lnTo>
                  <a:lnTo>
                    <a:pt x="0" y="0"/>
                  </a:ln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34" name="Rectangle 33"/>
            <p:cNvSpPr/>
            <p:nvPr/>
          </p:nvSpPr>
          <p:spPr>
            <a:xfrm>
              <a:off x="5037582" y="942422"/>
              <a:ext cx="481683"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Assign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5" name="Rectangle 34"/>
            <p:cNvSpPr/>
            <p:nvPr/>
          </p:nvSpPr>
          <p:spPr>
            <a:xfrm>
              <a:off x="5019240" y="1075010"/>
              <a:ext cx="530324"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System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6" name="Rectangle 35"/>
            <p:cNvSpPr/>
            <p:nvPr/>
          </p:nvSpPr>
          <p:spPr>
            <a:xfrm>
              <a:off x="5003993" y="1206825"/>
              <a:ext cx="570731"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Security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7" name="Rectangle 36"/>
            <p:cNvSpPr/>
            <p:nvPr/>
          </p:nvSpPr>
          <p:spPr>
            <a:xfrm>
              <a:off x="4979575" y="1339413"/>
              <a:ext cx="595257"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Category</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38" name="Shape 1363"/>
            <p:cNvSpPr/>
            <p:nvPr/>
          </p:nvSpPr>
          <p:spPr>
            <a:xfrm>
              <a:off x="838200" y="585977"/>
              <a:ext cx="1524" cy="280416"/>
            </a:xfrm>
            <a:custGeom>
              <a:avLst/>
              <a:gdLst/>
              <a:ahLst/>
              <a:cxnLst/>
              <a:rect l="0" t="0" r="0" b="0"/>
              <a:pathLst>
                <a:path w="1524" h="280416">
                  <a:moveTo>
                    <a:pt x="1524" y="0"/>
                  </a:moveTo>
                  <a:lnTo>
                    <a:pt x="1524" y="135636"/>
                  </a:lnTo>
                  <a:lnTo>
                    <a:pt x="0" y="135636"/>
                  </a:lnTo>
                  <a:lnTo>
                    <a:pt x="0" y="280416"/>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39" name="Shape 1364"/>
            <p:cNvSpPr/>
            <p:nvPr/>
          </p:nvSpPr>
          <p:spPr>
            <a:xfrm>
              <a:off x="790956" y="843534"/>
              <a:ext cx="93726" cy="93726"/>
            </a:xfrm>
            <a:custGeom>
              <a:avLst/>
              <a:gdLst/>
              <a:ahLst/>
              <a:cxnLst/>
              <a:rect l="0" t="0" r="0" b="0"/>
              <a:pathLst>
                <a:path w="93726" h="93726">
                  <a:moveTo>
                    <a:pt x="0" y="0"/>
                  </a:moveTo>
                  <a:cubicBezTo>
                    <a:pt x="29718" y="14478"/>
                    <a:pt x="64008" y="14478"/>
                    <a:pt x="93726" y="0"/>
                  </a:cubicBezTo>
                  <a:lnTo>
                    <a:pt x="47244" y="93726"/>
                  </a:lnTo>
                  <a:lnTo>
                    <a:pt x="0" y="0"/>
                  </a:ln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40" name="Shape 1365"/>
            <p:cNvSpPr/>
            <p:nvPr/>
          </p:nvSpPr>
          <p:spPr>
            <a:xfrm>
              <a:off x="1198626" y="1207770"/>
              <a:ext cx="289560" cy="0"/>
            </a:xfrm>
            <a:custGeom>
              <a:avLst/>
              <a:gdLst/>
              <a:ahLst/>
              <a:cxnLst/>
              <a:rect l="0" t="0" r="0" b="0"/>
              <a:pathLst>
                <a:path w="289560">
                  <a:moveTo>
                    <a:pt x="0" y="0"/>
                  </a:moveTo>
                  <a:lnTo>
                    <a:pt x="289560" y="0"/>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41" name="Shape 1366"/>
            <p:cNvSpPr/>
            <p:nvPr/>
          </p:nvSpPr>
          <p:spPr>
            <a:xfrm>
              <a:off x="1465326" y="1161288"/>
              <a:ext cx="93726" cy="93726"/>
            </a:xfrm>
            <a:custGeom>
              <a:avLst/>
              <a:gdLst/>
              <a:ahLst/>
              <a:cxnLst/>
              <a:rect l="0" t="0" r="0" b="0"/>
              <a:pathLst>
                <a:path w="93726" h="93726">
                  <a:moveTo>
                    <a:pt x="0" y="0"/>
                  </a:moveTo>
                  <a:lnTo>
                    <a:pt x="93726" y="46482"/>
                  </a:lnTo>
                  <a:lnTo>
                    <a:pt x="0" y="93726"/>
                  </a:lnTo>
                  <a:cubicBezTo>
                    <a:pt x="15240" y="64008"/>
                    <a:pt x="15240" y="29718"/>
                    <a:pt x="0" y="0"/>
                  </a:cubicBez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42" name="Shape 1367"/>
            <p:cNvSpPr/>
            <p:nvPr/>
          </p:nvSpPr>
          <p:spPr>
            <a:xfrm>
              <a:off x="2280666" y="1207770"/>
              <a:ext cx="289560" cy="0"/>
            </a:xfrm>
            <a:custGeom>
              <a:avLst/>
              <a:gdLst/>
              <a:ahLst/>
              <a:cxnLst/>
              <a:rect l="0" t="0" r="0" b="0"/>
              <a:pathLst>
                <a:path w="289560">
                  <a:moveTo>
                    <a:pt x="0" y="0"/>
                  </a:moveTo>
                  <a:lnTo>
                    <a:pt x="289560" y="0"/>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43" name="Shape 1368"/>
            <p:cNvSpPr/>
            <p:nvPr/>
          </p:nvSpPr>
          <p:spPr>
            <a:xfrm>
              <a:off x="2547366" y="1161288"/>
              <a:ext cx="93726" cy="93726"/>
            </a:xfrm>
            <a:custGeom>
              <a:avLst/>
              <a:gdLst/>
              <a:ahLst/>
              <a:cxnLst/>
              <a:rect l="0" t="0" r="0" b="0"/>
              <a:pathLst>
                <a:path w="93726" h="93726">
                  <a:moveTo>
                    <a:pt x="0" y="0"/>
                  </a:moveTo>
                  <a:lnTo>
                    <a:pt x="93726" y="46482"/>
                  </a:lnTo>
                  <a:lnTo>
                    <a:pt x="0" y="93726"/>
                  </a:lnTo>
                  <a:cubicBezTo>
                    <a:pt x="15240" y="64008"/>
                    <a:pt x="15240" y="29718"/>
                    <a:pt x="0" y="0"/>
                  </a:cubicBez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44" name="Shape 1369"/>
            <p:cNvSpPr/>
            <p:nvPr/>
          </p:nvSpPr>
          <p:spPr>
            <a:xfrm>
              <a:off x="3362706" y="1207770"/>
              <a:ext cx="289560" cy="0"/>
            </a:xfrm>
            <a:custGeom>
              <a:avLst/>
              <a:gdLst/>
              <a:ahLst/>
              <a:cxnLst/>
              <a:rect l="0" t="0" r="0" b="0"/>
              <a:pathLst>
                <a:path w="289560">
                  <a:moveTo>
                    <a:pt x="0" y="0"/>
                  </a:moveTo>
                  <a:lnTo>
                    <a:pt x="289560" y="0"/>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45" name="Shape 1370"/>
            <p:cNvSpPr/>
            <p:nvPr/>
          </p:nvSpPr>
          <p:spPr>
            <a:xfrm>
              <a:off x="3629406" y="1161288"/>
              <a:ext cx="93726" cy="93726"/>
            </a:xfrm>
            <a:custGeom>
              <a:avLst/>
              <a:gdLst/>
              <a:ahLst/>
              <a:cxnLst/>
              <a:rect l="0" t="0" r="0" b="0"/>
              <a:pathLst>
                <a:path w="93726" h="93726">
                  <a:moveTo>
                    <a:pt x="0" y="0"/>
                  </a:moveTo>
                  <a:lnTo>
                    <a:pt x="93726" y="46482"/>
                  </a:lnTo>
                  <a:lnTo>
                    <a:pt x="0" y="93726"/>
                  </a:lnTo>
                  <a:cubicBezTo>
                    <a:pt x="15240" y="64008"/>
                    <a:pt x="15240" y="29718"/>
                    <a:pt x="0" y="0"/>
                  </a:cubicBez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46" name="Shape 1371"/>
            <p:cNvSpPr/>
            <p:nvPr/>
          </p:nvSpPr>
          <p:spPr>
            <a:xfrm>
              <a:off x="4444746" y="1207770"/>
              <a:ext cx="304800" cy="0"/>
            </a:xfrm>
            <a:custGeom>
              <a:avLst/>
              <a:gdLst/>
              <a:ahLst/>
              <a:cxnLst/>
              <a:rect l="0" t="0" r="0" b="0"/>
              <a:pathLst>
                <a:path w="304800">
                  <a:moveTo>
                    <a:pt x="0" y="0"/>
                  </a:moveTo>
                  <a:lnTo>
                    <a:pt x="304800" y="0"/>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47" name="Shape 1372"/>
            <p:cNvSpPr/>
            <p:nvPr/>
          </p:nvSpPr>
          <p:spPr>
            <a:xfrm>
              <a:off x="4726686" y="1161288"/>
              <a:ext cx="93726" cy="93726"/>
            </a:xfrm>
            <a:custGeom>
              <a:avLst/>
              <a:gdLst/>
              <a:ahLst/>
              <a:cxnLst/>
              <a:rect l="0" t="0" r="0" b="0"/>
              <a:pathLst>
                <a:path w="93726" h="93726">
                  <a:moveTo>
                    <a:pt x="0" y="0"/>
                  </a:moveTo>
                  <a:lnTo>
                    <a:pt x="93726" y="46482"/>
                  </a:lnTo>
                  <a:lnTo>
                    <a:pt x="0" y="93726"/>
                  </a:lnTo>
                  <a:cubicBezTo>
                    <a:pt x="14478" y="64008"/>
                    <a:pt x="14478" y="29718"/>
                    <a:pt x="0" y="0"/>
                  </a:cubicBez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48" name="Shape 1373"/>
            <p:cNvSpPr/>
            <p:nvPr/>
          </p:nvSpPr>
          <p:spPr>
            <a:xfrm>
              <a:off x="1920240" y="1479042"/>
              <a:ext cx="1082040" cy="134874"/>
            </a:xfrm>
            <a:custGeom>
              <a:avLst/>
              <a:gdLst/>
              <a:ahLst/>
              <a:cxnLst/>
              <a:rect l="0" t="0" r="0" b="0"/>
              <a:pathLst>
                <a:path w="1082040" h="134874">
                  <a:moveTo>
                    <a:pt x="1082040" y="0"/>
                  </a:moveTo>
                  <a:lnTo>
                    <a:pt x="1082040" y="134874"/>
                  </a:lnTo>
                  <a:lnTo>
                    <a:pt x="0" y="134874"/>
                  </a:lnTo>
                  <a:lnTo>
                    <a:pt x="0" y="70866"/>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49" name="Shape 1374"/>
            <p:cNvSpPr/>
            <p:nvPr/>
          </p:nvSpPr>
          <p:spPr>
            <a:xfrm>
              <a:off x="1872996" y="1479042"/>
              <a:ext cx="93726" cy="93726"/>
            </a:xfrm>
            <a:custGeom>
              <a:avLst/>
              <a:gdLst/>
              <a:ahLst/>
              <a:cxnLst/>
              <a:rect l="0" t="0" r="0" b="0"/>
              <a:pathLst>
                <a:path w="93726" h="93726">
                  <a:moveTo>
                    <a:pt x="47244" y="0"/>
                  </a:moveTo>
                  <a:lnTo>
                    <a:pt x="93726" y="93726"/>
                  </a:lnTo>
                  <a:cubicBezTo>
                    <a:pt x="64008" y="78486"/>
                    <a:pt x="29718" y="78486"/>
                    <a:pt x="0" y="93726"/>
                  </a:cubicBezTo>
                  <a:lnTo>
                    <a:pt x="47244" y="0"/>
                  </a:ln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50" name="Shape 1375"/>
            <p:cNvSpPr/>
            <p:nvPr/>
          </p:nvSpPr>
          <p:spPr>
            <a:xfrm>
              <a:off x="2551176" y="829818"/>
              <a:ext cx="2074164" cy="929640"/>
            </a:xfrm>
            <a:custGeom>
              <a:avLst/>
              <a:gdLst/>
              <a:ahLst/>
              <a:cxnLst/>
              <a:rect l="0" t="0" r="0" b="0"/>
              <a:pathLst>
                <a:path w="2074164" h="929640">
                  <a:moveTo>
                    <a:pt x="0" y="929640"/>
                  </a:moveTo>
                  <a:lnTo>
                    <a:pt x="2074164" y="929640"/>
                  </a:lnTo>
                  <a:lnTo>
                    <a:pt x="2074164" y="0"/>
                  </a:lnTo>
                  <a:lnTo>
                    <a:pt x="0" y="0"/>
                  </a:lnTo>
                  <a:lnTo>
                    <a:pt x="0" y="929640"/>
                  </a:lnTo>
                  <a:close/>
                </a:path>
              </a:pathLst>
            </a:custGeom>
            <a:ln w="2400" cap="rnd">
              <a:custDash>
                <a:ds d="284000" sp="170400"/>
              </a:custDash>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1" name="Shape 1376"/>
            <p:cNvSpPr/>
            <p:nvPr/>
          </p:nvSpPr>
          <p:spPr>
            <a:xfrm>
              <a:off x="71628" y="698754"/>
              <a:ext cx="5770627" cy="0"/>
            </a:xfrm>
            <a:custGeom>
              <a:avLst/>
              <a:gdLst/>
              <a:ahLst/>
              <a:cxnLst/>
              <a:rect l="0" t="0" r="0" b="0"/>
              <a:pathLst>
                <a:path w="5770627">
                  <a:moveTo>
                    <a:pt x="0" y="0"/>
                  </a:moveTo>
                  <a:lnTo>
                    <a:pt x="5770627" y="0"/>
                  </a:lnTo>
                </a:path>
              </a:pathLst>
            </a:custGeom>
            <a:ln w="21641" cap="rnd">
              <a:custDash>
                <a:ds d="1192800" sp="852000"/>
                <a:ds d="200" sp="852000"/>
              </a:custDash>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2" name="Shape 1377"/>
            <p:cNvSpPr/>
            <p:nvPr/>
          </p:nvSpPr>
          <p:spPr>
            <a:xfrm>
              <a:off x="71628" y="1886712"/>
              <a:ext cx="5770627" cy="0"/>
            </a:xfrm>
            <a:custGeom>
              <a:avLst/>
              <a:gdLst/>
              <a:ahLst/>
              <a:cxnLst/>
              <a:rect l="0" t="0" r="0" b="0"/>
              <a:pathLst>
                <a:path w="5770627">
                  <a:moveTo>
                    <a:pt x="0" y="0"/>
                  </a:moveTo>
                  <a:lnTo>
                    <a:pt x="5770627" y="0"/>
                  </a:lnTo>
                </a:path>
              </a:pathLst>
            </a:custGeom>
            <a:ln w="21641" cap="rnd">
              <a:custDash>
                <a:ds d="1192800" sp="852000"/>
                <a:ds d="200" sp="852000"/>
              </a:custDash>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3" name="Shape 1378"/>
            <p:cNvSpPr/>
            <p:nvPr/>
          </p:nvSpPr>
          <p:spPr>
            <a:xfrm>
              <a:off x="71628" y="0"/>
              <a:ext cx="5770627" cy="0"/>
            </a:xfrm>
            <a:custGeom>
              <a:avLst/>
              <a:gdLst/>
              <a:ahLst/>
              <a:cxnLst/>
              <a:rect l="0" t="0" r="0" b="0"/>
              <a:pathLst>
                <a:path w="5770627">
                  <a:moveTo>
                    <a:pt x="0" y="0"/>
                  </a:moveTo>
                  <a:lnTo>
                    <a:pt x="5770627" y="0"/>
                  </a:lnTo>
                </a:path>
              </a:pathLst>
            </a:custGeom>
            <a:ln w="21641"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4" name="Rectangle 53"/>
            <p:cNvSpPr/>
            <p:nvPr/>
          </p:nvSpPr>
          <p:spPr>
            <a:xfrm>
              <a:off x="80772" y="32011"/>
              <a:ext cx="1147684" cy="178702"/>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950" b="1">
                  <a:solidFill>
                    <a:srgbClr val="000000"/>
                  </a:solidFill>
                  <a:effectLst/>
                  <a:latin typeface="Arial" panose="020B0604020202020204" pitchFamily="34" charset="0"/>
                  <a:ea typeface="Arial" panose="020B0604020202020204" pitchFamily="34" charset="0"/>
                </a:rPr>
                <a:t>Process Inputs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55" name="Rectangle 54"/>
            <p:cNvSpPr/>
            <p:nvPr/>
          </p:nvSpPr>
          <p:spPr>
            <a:xfrm>
              <a:off x="86069" y="1580424"/>
              <a:ext cx="621932" cy="178701"/>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950" b="1">
                  <a:solidFill>
                    <a:srgbClr val="000000"/>
                  </a:solidFill>
                  <a:effectLst/>
                  <a:latin typeface="Arial" panose="020B0604020202020204" pitchFamily="34" charset="0"/>
                  <a:ea typeface="Arial" panose="020B0604020202020204" pitchFamily="34" charset="0"/>
                </a:rPr>
                <a:t>Process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56" name="Shape 1381"/>
            <p:cNvSpPr/>
            <p:nvPr/>
          </p:nvSpPr>
          <p:spPr>
            <a:xfrm>
              <a:off x="1062990" y="947166"/>
              <a:ext cx="135636" cy="135636"/>
            </a:xfrm>
            <a:custGeom>
              <a:avLst/>
              <a:gdLst/>
              <a:ahLst/>
              <a:cxnLst/>
              <a:rect l="0" t="0" r="0" b="0"/>
              <a:pathLst>
                <a:path w="135636" h="135636">
                  <a:moveTo>
                    <a:pt x="0" y="67818"/>
                  </a:moveTo>
                  <a:cubicBezTo>
                    <a:pt x="0" y="30480"/>
                    <a:pt x="30480" y="0"/>
                    <a:pt x="67818" y="0"/>
                  </a:cubicBezTo>
                  <a:cubicBezTo>
                    <a:pt x="105156" y="0"/>
                    <a:pt x="135636" y="30480"/>
                    <a:pt x="135636" y="67818"/>
                  </a:cubicBezTo>
                  <a:cubicBezTo>
                    <a:pt x="135636" y="105156"/>
                    <a:pt x="105156" y="135636"/>
                    <a:pt x="67818" y="135636"/>
                  </a:cubicBezTo>
                  <a:cubicBezTo>
                    <a:pt x="30480" y="135636"/>
                    <a:pt x="0" y="105156"/>
                    <a:pt x="0" y="67818"/>
                  </a:cubicBez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7" name="Rectangle 56"/>
            <p:cNvSpPr/>
            <p:nvPr/>
          </p:nvSpPr>
          <p:spPr>
            <a:xfrm>
              <a:off x="1107948" y="966196"/>
              <a:ext cx="59182" cy="11875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650">
                  <a:solidFill>
                    <a:srgbClr val="000000"/>
                  </a:solidFill>
                  <a:effectLst/>
                  <a:latin typeface="Arial" panose="020B0604020202020204" pitchFamily="34" charset="0"/>
                  <a:ea typeface="Arial" panose="020B0604020202020204" pitchFamily="34" charset="0"/>
                </a:rPr>
                <a:t>1</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58" name="Shape 1383"/>
            <p:cNvSpPr/>
            <p:nvPr/>
          </p:nvSpPr>
          <p:spPr>
            <a:xfrm>
              <a:off x="2122932" y="947166"/>
              <a:ext cx="134874" cy="135636"/>
            </a:xfrm>
            <a:custGeom>
              <a:avLst/>
              <a:gdLst/>
              <a:ahLst/>
              <a:cxnLst/>
              <a:rect l="0" t="0" r="0" b="0"/>
              <a:pathLst>
                <a:path w="134874" h="135636">
                  <a:moveTo>
                    <a:pt x="0" y="67818"/>
                  </a:moveTo>
                  <a:cubicBezTo>
                    <a:pt x="0" y="30480"/>
                    <a:pt x="30480" y="0"/>
                    <a:pt x="67818" y="0"/>
                  </a:cubicBezTo>
                  <a:cubicBezTo>
                    <a:pt x="105156" y="0"/>
                    <a:pt x="134874" y="30480"/>
                    <a:pt x="134874" y="67818"/>
                  </a:cubicBezTo>
                  <a:cubicBezTo>
                    <a:pt x="134874" y="105156"/>
                    <a:pt x="105156" y="135636"/>
                    <a:pt x="67818" y="135636"/>
                  </a:cubicBezTo>
                  <a:cubicBezTo>
                    <a:pt x="30480" y="135636"/>
                    <a:pt x="0" y="105156"/>
                    <a:pt x="0" y="67818"/>
                  </a:cubicBez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59" name="Rectangle 58"/>
            <p:cNvSpPr/>
            <p:nvPr/>
          </p:nvSpPr>
          <p:spPr>
            <a:xfrm>
              <a:off x="2167890" y="966196"/>
              <a:ext cx="59182" cy="11875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650">
                  <a:solidFill>
                    <a:srgbClr val="000000"/>
                  </a:solidFill>
                  <a:effectLst/>
                  <a:latin typeface="Arial" panose="020B0604020202020204" pitchFamily="34" charset="0"/>
                  <a:ea typeface="Arial" panose="020B0604020202020204" pitchFamily="34" charset="0"/>
                </a:rPr>
                <a:t>2</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60" name="Shape 1385"/>
            <p:cNvSpPr/>
            <p:nvPr/>
          </p:nvSpPr>
          <p:spPr>
            <a:xfrm>
              <a:off x="3452622" y="857250"/>
              <a:ext cx="135636" cy="134874"/>
            </a:xfrm>
            <a:custGeom>
              <a:avLst/>
              <a:gdLst/>
              <a:ahLst/>
              <a:cxnLst/>
              <a:rect l="0" t="0" r="0" b="0"/>
              <a:pathLst>
                <a:path w="135636" h="134874">
                  <a:moveTo>
                    <a:pt x="0" y="67056"/>
                  </a:moveTo>
                  <a:cubicBezTo>
                    <a:pt x="0" y="29718"/>
                    <a:pt x="30480" y="0"/>
                    <a:pt x="67818" y="0"/>
                  </a:cubicBezTo>
                  <a:cubicBezTo>
                    <a:pt x="105156" y="0"/>
                    <a:pt x="135636" y="29718"/>
                    <a:pt x="135636" y="67056"/>
                  </a:cubicBezTo>
                  <a:cubicBezTo>
                    <a:pt x="135636" y="104394"/>
                    <a:pt x="105156" y="134874"/>
                    <a:pt x="67818" y="134874"/>
                  </a:cubicBezTo>
                  <a:cubicBezTo>
                    <a:pt x="30480" y="134874"/>
                    <a:pt x="0" y="104394"/>
                    <a:pt x="0" y="67056"/>
                  </a:cubicBez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1" name="Rectangle 60"/>
            <p:cNvSpPr/>
            <p:nvPr/>
          </p:nvSpPr>
          <p:spPr>
            <a:xfrm>
              <a:off x="3497580" y="875519"/>
              <a:ext cx="59182" cy="11875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650">
                  <a:solidFill>
                    <a:srgbClr val="000000"/>
                  </a:solidFill>
                  <a:effectLst/>
                  <a:latin typeface="Arial" panose="020B0604020202020204" pitchFamily="34" charset="0"/>
                  <a:ea typeface="Arial" panose="020B0604020202020204" pitchFamily="34" charset="0"/>
                </a:rPr>
                <a:t>3</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62" name="Shape 1387"/>
            <p:cNvSpPr/>
            <p:nvPr/>
          </p:nvSpPr>
          <p:spPr>
            <a:xfrm>
              <a:off x="5436871" y="947166"/>
              <a:ext cx="134874" cy="135636"/>
            </a:xfrm>
            <a:custGeom>
              <a:avLst/>
              <a:gdLst/>
              <a:ahLst/>
              <a:cxnLst/>
              <a:rect l="0" t="0" r="0" b="0"/>
              <a:pathLst>
                <a:path w="134874" h="135636">
                  <a:moveTo>
                    <a:pt x="0" y="67818"/>
                  </a:moveTo>
                  <a:cubicBezTo>
                    <a:pt x="0" y="30480"/>
                    <a:pt x="29718" y="0"/>
                    <a:pt x="67818" y="0"/>
                  </a:cubicBezTo>
                  <a:cubicBezTo>
                    <a:pt x="105156" y="0"/>
                    <a:pt x="134874" y="30480"/>
                    <a:pt x="134874" y="67818"/>
                  </a:cubicBezTo>
                  <a:cubicBezTo>
                    <a:pt x="134874" y="105156"/>
                    <a:pt x="105156" y="135636"/>
                    <a:pt x="67818" y="135636"/>
                  </a:cubicBezTo>
                  <a:cubicBezTo>
                    <a:pt x="29718" y="135636"/>
                    <a:pt x="0" y="105156"/>
                    <a:pt x="0" y="67818"/>
                  </a:cubicBezTo>
                  <a:close/>
                </a:path>
              </a:pathLst>
            </a:custGeom>
            <a:ln w="2400"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3" name="Rectangle 62"/>
            <p:cNvSpPr/>
            <p:nvPr/>
          </p:nvSpPr>
          <p:spPr>
            <a:xfrm>
              <a:off x="5481828" y="966196"/>
              <a:ext cx="59182" cy="11875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650">
                  <a:solidFill>
                    <a:srgbClr val="000000"/>
                  </a:solidFill>
                  <a:effectLst/>
                  <a:latin typeface="Arial" panose="020B0604020202020204" pitchFamily="34" charset="0"/>
                  <a:ea typeface="Arial" panose="020B0604020202020204" pitchFamily="34" charset="0"/>
                </a:rPr>
                <a:t>4</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64" name="Shape 46253"/>
            <p:cNvSpPr/>
            <p:nvPr/>
          </p:nvSpPr>
          <p:spPr>
            <a:xfrm>
              <a:off x="71628" y="1889760"/>
              <a:ext cx="5770627" cy="698754"/>
            </a:xfrm>
            <a:custGeom>
              <a:avLst/>
              <a:gdLst/>
              <a:ahLst/>
              <a:cxnLst/>
              <a:rect l="0" t="0" r="0" b="0"/>
              <a:pathLst>
                <a:path w="5770627" h="698754">
                  <a:moveTo>
                    <a:pt x="0" y="0"/>
                  </a:moveTo>
                  <a:lnTo>
                    <a:pt x="5770627" y="0"/>
                  </a:lnTo>
                  <a:lnTo>
                    <a:pt x="5770627" y="698754"/>
                  </a:lnTo>
                  <a:lnTo>
                    <a:pt x="0" y="698754"/>
                  </a:lnTo>
                  <a:lnTo>
                    <a:pt x="0" y="0"/>
                  </a:lnTo>
                </a:path>
              </a:pathLst>
            </a:custGeom>
            <a:ln w="0" cap="rnd">
              <a:round/>
            </a:ln>
          </p:spPr>
          <p:style>
            <a:lnRef idx="0">
              <a:srgbClr val="000000">
                <a:alpha val="0"/>
              </a:srgbClr>
            </a:lnRef>
            <a:fillRef idx="1">
              <a:srgbClr val="E8EDF7"/>
            </a:fillRef>
            <a:effectRef idx="0">
              <a:scrgbClr r="0" g="0" b="0"/>
            </a:effectRef>
            <a:fontRef idx="none"/>
          </p:style>
          <p:txBody>
            <a:bodyPr/>
            <a:lstStyle/>
            <a:p>
              <a:endParaRPr lang="en-US"/>
            </a:p>
          </p:txBody>
        </p:sp>
        <p:sp>
          <p:nvSpPr>
            <p:cNvPr id="65" name="Rectangle 64"/>
            <p:cNvSpPr/>
            <p:nvPr/>
          </p:nvSpPr>
          <p:spPr>
            <a:xfrm>
              <a:off x="5004054" y="2048846"/>
              <a:ext cx="570672"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Security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66" name="Rectangle 65"/>
            <p:cNvSpPr/>
            <p:nvPr/>
          </p:nvSpPr>
          <p:spPr>
            <a:xfrm>
              <a:off x="4847821" y="2181434"/>
              <a:ext cx="944555"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Categorization</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67" name="Shape 1392"/>
            <p:cNvSpPr/>
            <p:nvPr/>
          </p:nvSpPr>
          <p:spPr>
            <a:xfrm>
              <a:off x="71628" y="2570988"/>
              <a:ext cx="5770627" cy="0"/>
            </a:xfrm>
            <a:custGeom>
              <a:avLst/>
              <a:gdLst/>
              <a:ahLst/>
              <a:cxnLst/>
              <a:rect l="0" t="0" r="0" b="0"/>
              <a:pathLst>
                <a:path w="5770627">
                  <a:moveTo>
                    <a:pt x="0" y="0"/>
                  </a:moveTo>
                  <a:lnTo>
                    <a:pt x="5770627" y="0"/>
                  </a:lnTo>
                </a:path>
              </a:pathLst>
            </a:custGeom>
            <a:ln w="21641" cap="rnd">
              <a:round/>
            </a:ln>
          </p:spPr>
          <p:style>
            <a:lnRef idx="1">
              <a:srgbClr val="000000"/>
            </a:lnRef>
            <a:fillRef idx="0">
              <a:srgbClr val="000000">
                <a:alpha val="0"/>
              </a:srgbClr>
            </a:fillRef>
            <a:effectRef idx="0">
              <a:scrgbClr r="0" g="0" b="0"/>
            </a:effectRef>
            <a:fontRef idx="none"/>
          </p:style>
          <p:txBody>
            <a:bodyPr/>
            <a:lstStyle/>
            <a:p>
              <a:endParaRPr lang="en-US"/>
            </a:p>
          </p:txBody>
        </p:sp>
        <p:sp>
          <p:nvSpPr>
            <p:cNvPr id="68" name="Rectangle 67"/>
            <p:cNvSpPr/>
            <p:nvPr/>
          </p:nvSpPr>
          <p:spPr>
            <a:xfrm>
              <a:off x="103632" y="1971301"/>
              <a:ext cx="1279716" cy="178701"/>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950" b="1">
                  <a:solidFill>
                    <a:srgbClr val="000000"/>
                  </a:solidFill>
                  <a:effectLst/>
                  <a:latin typeface="Arial" panose="020B0604020202020204" pitchFamily="34" charset="0"/>
                  <a:ea typeface="Arial" panose="020B0604020202020204" pitchFamily="34" charset="0"/>
                </a:rPr>
                <a:t>Process Outputs</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69" name="Shape 1394"/>
            <p:cNvSpPr/>
            <p:nvPr/>
          </p:nvSpPr>
          <p:spPr>
            <a:xfrm>
              <a:off x="5203698" y="1479042"/>
              <a:ext cx="0" cy="480060"/>
            </a:xfrm>
            <a:custGeom>
              <a:avLst/>
              <a:gdLst/>
              <a:ahLst/>
              <a:cxnLst/>
              <a:rect l="0" t="0" r="0" b="0"/>
              <a:pathLst>
                <a:path h="480060">
                  <a:moveTo>
                    <a:pt x="0" y="0"/>
                  </a:moveTo>
                  <a:lnTo>
                    <a:pt x="0" y="480060"/>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70" name="Shape 1395"/>
            <p:cNvSpPr/>
            <p:nvPr/>
          </p:nvSpPr>
          <p:spPr>
            <a:xfrm>
              <a:off x="5156454" y="1936242"/>
              <a:ext cx="93726" cy="93726"/>
            </a:xfrm>
            <a:custGeom>
              <a:avLst/>
              <a:gdLst/>
              <a:ahLst/>
              <a:cxnLst/>
              <a:rect l="0" t="0" r="0" b="0"/>
              <a:pathLst>
                <a:path w="93726" h="93726">
                  <a:moveTo>
                    <a:pt x="0" y="0"/>
                  </a:moveTo>
                  <a:cubicBezTo>
                    <a:pt x="29718" y="14478"/>
                    <a:pt x="64770" y="14478"/>
                    <a:pt x="93726" y="0"/>
                  </a:cubicBezTo>
                  <a:lnTo>
                    <a:pt x="47244" y="93726"/>
                  </a:lnTo>
                  <a:lnTo>
                    <a:pt x="0" y="0"/>
                  </a:ln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71" name="Rectangle 70"/>
            <p:cNvSpPr/>
            <p:nvPr/>
          </p:nvSpPr>
          <p:spPr>
            <a:xfrm>
              <a:off x="3355848" y="1958930"/>
              <a:ext cx="1466872"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FIPS 200 / SP 800-53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72" name="Rectangle 71"/>
            <p:cNvSpPr/>
            <p:nvPr/>
          </p:nvSpPr>
          <p:spPr>
            <a:xfrm>
              <a:off x="3499817" y="2090745"/>
              <a:ext cx="1083475"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Security Control </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73" name="Rectangle 72"/>
            <p:cNvSpPr/>
            <p:nvPr/>
          </p:nvSpPr>
          <p:spPr>
            <a:xfrm>
              <a:off x="3665110" y="2223333"/>
              <a:ext cx="603612" cy="163998"/>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850">
                  <a:solidFill>
                    <a:srgbClr val="000000"/>
                  </a:solidFill>
                  <a:effectLst/>
                  <a:latin typeface="Arial" panose="020B0604020202020204" pitchFamily="34" charset="0"/>
                  <a:ea typeface="Arial" panose="020B0604020202020204" pitchFamily="34" charset="0"/>
                </a:rPr>
                <a:t>Selection</a:t>
              </a:r>
              <a:endParaRPr lang="en-US" sz="1200">
                <a:solidFill>
                  <a:srgbClr val="000000"/>
                </a:solidFill>
                <a:effectLst/>
                <a:latin typeface="Times New Roman" panose="02020603050405020304" pitchFamily="18" charset="0"/>
                <a:ea typeface="Times New Roman" panose="02020603050405020304" pitchFamily="18" charset="0"/>
              </a:endParaRPr>
            </a:p>
          </p:txBody>
        </p:sp>
        <p:sp>
          <p:nvSpPr>
            <p:cNvPr id="74" name="Shape 1399"/>
            <p:cNvSpPr/>
            <p:nvPr/>
          </p:nvSpPr>
          <p:spPr>
            <a:xfrm>
              <a:off x="4538472" y="2142744"/>
              <a:ext cx="266700" cy="0"/>
            </a:xfrm>
            <a:custGeom>
              <a:avLst/>
              <a:gdLst/>
              <a:ahLst/>
              <a:cxnLst/>
              <a:rect l="0" t="0" r="0" b="0"/>
              <a:pathLst>
                <a:path w="266700">
                  <a:moveTo>
                    <a:pt x="266700" y="0"/>
                  </a:moveTo>
                  <a:lnTo>
                    <a:pt x="0" y="0"/>
                  </a:lnTo>
                </a:path>
              </a:pathLst>
            </a:custGeom>
            <a:ln w="21641" cap="rnd">
              <a:round/>
            </a:ln>
          </p:spPr>
          <p:style>
            <a:lnRef idx="1">
              <a:srgbClr val="4677BE"/>
            </a:lnRef>
            <a:fillRef idx="0">
              <a:srgbClr val="000000">
                <a:alpha val="0"/>
              </a:srgbClr>
            </a:fillRef>
            <a:effectRef idx="0">
              <a:scrgbClr r="0" g="0" b="0"/>
            </a:effectRef>
            <a:fontRef idx="none"/>
          </p:style>
          <p:txBody>
            <a:bodyPr/>
            <a:lstStyle/>
            <a:p>
              <a:endParaRPr lang="en-US"/>
            </a:p>
          </p:txBody>
        </p:sp>
        <p:sp>
          <p:nvSpPr>
            <p:cNvPr id="75" name="Shape 1400"/>
            <p:cNvSpPr/>
            <p:nvPr/>
          </p:nvSpPr>
          <p:spPr>
            <a:xfrm>
              <a:off x="4467607" y="2095500"/>
              <a:ext cx="93726" cy="93726"/>
            </a:xfrm>
            <a:custGeom>
              <a:avLst/>
              <a:gdLst/>
              <a:ahLst/>
              <a:cxnLst/>
              <a:rect l="0" t="0" r="0" b="0"/>
              <a:pathLst>
                <a:path w="93726" h="93726">
                  <a:moveTo>
                    <a:pt x="93726" y="0"/>
                  </a:moveTo>
                  <a:cubicBezTo>
                    <a:pt x="78486" y="29718"/>
                    <a:pt x="78486" y="64770"/>
                    <a:pt x="93726" y="93726"/>
                  </a:cubicBezTo>
                  <a:lnTo>
                    <a:pt x="0" y="47244"/>
                  </a:lnTo>
                  <a:lnTo>
                    <a:pt x="93726" y="0"/>
                  </a:lnTo>
                  <a:close/>
                </a:path>
              </a:pathLst>
            </a:custGeom>
            <a:ln w="0" cap="rnd">
              <a:round/>
            </a:ln>
          </p:spPr>
          <p:style>
            <a:lnRef idx="0">
              <a:srgbClr val="000000">
                <a:alpha val="0"/>
              </a:srgbClr>
            </a:lnRef>
            <a:fillRef idx="1">
              <a:srgbClr val="4677BE"/>
            </a:fillRef>
            <a:effectRef idx="0">
              <a:scrgbClr r="0" g="0" b="0"/>
            </a:effectRef>
            <a:fontRef idx="none"/>
          </p:style>
          <p:txBody>
            <a:bodyPr/>
            <a:lstStyle/>
            <a:p>
              <a:endParaRPr lang="en-US"/>
            </a:p>
          </p:txBody>
        </p:sp>
        <p:sp>
          <p:nvSpPr>
            <p:cNvPr id="76" name="Rectangle 75"/>
            <p:cNvSpPr/>
            <p:nvPr/>
          </p:nvSpPr>
          <p:spPr>
            <a:xfrm>
              <a:off x="5875781" y="2468728"/>
              <a:ext cx="50673" cy="224380"/>
            </a:xfrm>
            <a:prstGeom prst="rect">
              <a:avLst/>
            </a:prstGeom>
            <a:ln>
              <a:noFill/>
            </a:ln>
          </p:spPr>
          <p:txBody>
            <a:bodyPr vert="horz" lIns="0" tIns="0" rIns="0" bIns="0" rtlCol="0">
              <a:noAutofit/>
            </a:bodyPr>
            <a:lstStyle/>
            <a:p>
              <a:pPr marL="0" marR="0" indent="0">
                <a:lnSpc>
                  <a:spcPct val="107000"/>
                </a:lnSpc>
                <a:spcBef>
                  <a:spcPts val="0"/>
                </a:spcBef>
                <a:spcAft>
                  <a:spcPts val="800"/>
                </a:spcAft>
              </a:pPr>
              <a:r>
                <a:rPr lang="en-US" sz="1200">
                  <a:solidFill>
                    <a:srgbClr val="000000"/>
                  </a:solidFill>
                  <a:effectLst/>
                  <a:latin typeface="Times New Roman" panose="02020603050405020304" pitchFamily="18" charset="0"/>
                  <a:ea typeface="Times New Roman" panose="02020603050405020304" pitchFamily="18" charset="0"/>
                </a:rPr>
                <a:t> </a:t>
              </a:r>
            </a:p>
          </p:txBody>
        </p:sp>
      </p:grpSp>
      <p:sp>
        <p:nvSpPr>
          <p:cNvPr id="3" name="Rectangle 2"/>
          <p:cNvSpPr/>
          <p:nvPr/>
        </p:nvSpPr>
        <p:spPr>
          <a:xfrm>
            <a:off x="2057817" y="5752812"/>
            <a:ext cx="7447845" cy="388696"/>
          </a:xfrm>
          <a:prstGeom prst="rect">
            <a:avLst/>
          </a:prstGeom>
        </p:spPr>
        <p:txBody>
          <a:bodyPr wrap="square">
            <a:spAutoFit/>
          </a:bodyPr>
          <a:lstStyle/>
          <a:p>
            <a:pPr marL="6350" marR="397510" indent="-6350" algn="ctr">
              <a:lnSpc>
                <a:spcPct val="107000"/>
              </a:lnSpc>
              <a:spcBef>
                <a:spcPts val="0"/>
              </a:spcBef>
              <a:spcAft>
                <a:spcPts val="670"/>
              </a:spcAft>
            </a:pPr>
            <a:r>
              <a:rPr lang="en-US" b="1" dirty="0">
                <a:solidFill>
                  <a:srgbClr val="000000"/>
                </a:solidFill>
                <a:effectLst/>
                <a:latin typeface="Times New Roman" panose="02020603050405020304" pitchFamily="18" charset="0"/>
                <a:ea typeface="Times New Roman" panose="02020603050405020304" pitchFamily="18" charset="0"/>
              </a:rPr>
              <a:t>Figure 2: SP 800-60 Security Categorization Process Execution </a:t>
            </a:r>
            <a:endParaRPr lang="en-US" sz="2800" dirty="0">
              <a:solidFill>
                <a:srgbClr val="000000"/>
              </a:solidFill>
              <a:effectLst/>
              <a:latin typeface="Times New Roman" panose="02020603050405020304" pitchFamily="18" charset="0"/>
              <a:ea typeface="Times New Roman" panose="02020603050405020304" pitchFamily="18" charset="0"/>
            </a:endParaRPr>
          </a:p>
        </p:txBody>
      </p:sp>
      <p:sp>
        <p:nvSpPr>
          <p:cNvPr id="77" name="TextBox 76"/>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Tree>
    <p:extLst>
      <p:ext uri="{BB962C8B-B14F-4D97-AF65-F5344CB8AC3E}">
        <p14:creationId xmlns:p14="http://schemas.microsoft.com/office/powerpoint/2010/main" val="1291564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1310401"/>
            <a:ext cx="11677650" cy="4360937"/>
          </a:xfrm>
          <a:prstGeom prst="rect">
            <a:avLst/>
          </a:prstGeom>
        </p:spPr>
        <p:txBody>
          <a:bodyPr wrap="square">
            <a:spAutoFit/>
          </a:bodyPr>
          <a:lstStyle/>
          <a:p>
            <a:pPr>
              <a:lnSpc>
                <a:spcPct val="107000"/>
              </a:lnSpc>
            </a:pPr>
            <a:r>
              <a:rPr lang="en-US" dirty="0">
                <a:solidFill>
                  <a:srgbClr val="000000"/>
                </a:solidFill>
                <a:effectLst/>
                <a:latin typeface="Times New Roman" panose="02020603050405020304" pitchFamily="18" charset="0"/>
                <a:ea typeface="Times New Roman" panose="02020603050405020304" pitchFamily="18" charset="0"/>
              </a:rPr>
              <a:t> </a:t>
            </a:r>
          </a:p>
          <a:p>
            <a:pPr marL="6350" marR="20955" indent="-6350">
              <a:lnSpc>
                <a:spcPct val="103000"/>
              </a:lnSpc>
              <a:spcBef>
                <a:spcPts val="0"/>
              </a:spcBef>
              <a:spcAft>
                <a:spcPts val="25"/>
              </a:spcAft>
            </a:pPr>
            <a:r>
              <a:rPr lang="en-US" dirty="0">
                <a:solidFill>
                  <a:srgbClr val="000000"/>
                </a:solidFill>
                <a:effectLst/>
                <a:latin typeface="Times New Roman" panose="02020603050405020304" pitchFamily="18" charset="0"/>
                <a:ea typeface="Times New Roman" panose="02020603050405020304" pitchFamily="18" charset="0"/>
              </a:rPr>
              <a:t>An information system supporting the provision of electrical energy to the Data Centre contains the following data types: </a:t>
            </a:r>
          </a:p>
          <a:p>
            <a:pPr>
              <a:lnSpc>
                <a:spcPct val="107000"/>
              </a:lnSpc>
            </a:pPr>
            <a:r>
              <a:rPr lang="en-US" dirty="0">
                <a:solidFill>
                  <a:srgbClr val="000000"/>
                </a:solidFill>
                <a:effectLst/>
                <a:latin typeface="Times New Roman" panose="02020603050405020304" pitchFamily="18" charset="0"/>
                <a:ea typeface="Times New Roman" panose="02020603050405020304" pitchFamily="18" charset="0"/>
              </a:rPr>
              <a:t> </a:t>
            </a:r>
          </a:p>
          <a:p>
            <a:pPr marL="342900" marR="20955" lvl="0" indent="-342900" fontAlgn="base">
              <a:lnSpc>
                <a:spcPct val="103000"/>
              </a:lnSpc>
              <a:spcBef>
                <a:spcPts val="0"/>
              </a:spcBef>
              <a:spcAft>
                <a:spcPts val="25"/>
              </a:spcAft>
              <a:buClr>
                <a:srgbClr val="000000"/>
              </a:buClr>
              <a:buSzPts val="1100"/>
              <a:buFont typeface="+mj-lt"/>
              <a:buAutoNum type="alphaLcParenR"/>
            </a:pPr>
            <a:r>
              <a:rPr lang="en-US"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Detailed electrical energy monitoring information </a:t>
            </a:r>
          </a:p>
          <a:p>
            <a:pPr marL="342900" marR="20955" lvl="0" indent="-342900" fontAlgn="base">
              <a:lnSpc>
                <a:spcPct val="103000"/>
              </a:lnSpc>
              <a:spcBef>
                <a:spcPts val="0"/>
              </a:spcBef>
              <a:spcAft>
                <a:spcPts val="25"/>
              </a:spcAft>
              <a:buClr>
                <a:srgbClr val="000000"/>
              </a:buClr>
              <a:buSzPts val="1100"/>
              <a:buFont typeface="+mj-lt"/>
              <a:buAutoNum type="alphaLcParenR"/>
            </a:pPr>
            <a:r>
              <a:rPr lang="en-US"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Inventory data related to backup electrical generating, UPS systems and related infrastructure devices </a:t>
            </a:r>
          </a:p>
          <a:p>
            <a:pPr marL="228600" marR="0" indent="0">
              <a:lnSpc>
                <a:spcPct val="107000"/>
              </a:lnSpc>
              <a:spcBef>
                <a:spcPts val="0"/>
              </a:spcBef>
              <a:spcAft>
                <a:spcPts val="0"/>
              </a:spcAft>
            </a:pPr>
            <a:r>
              <a:rPr lang="en-US" dirty="0">
                <a:solidFill>
                  <a:srgbClr val="000000"/>
                </a:solidFill>
                <a:effectLst/>
                <a:latin typeface="Times New Roman" panose="02020603050405020304" pitchFamily="18" charset="0"/>
                <a:ea typeface="Times New Roman" panose="02020603050405020304" pitchFamily="18" charset="0"/>
              </a:rPr>
              <a:t> </a:t>
            </a:r>
          </a:p>
          <a:p>
            <a:pPr marL="225425" marR="0" indent="-6350">
              <a:lnSpc>
                <a:spcPct val="107000"/>
              </a:lnSpc>
              <a:spcBef>
                <a:spcPts val="0"/>
              </a:spcBef>
              <a:spcAft>
                <a:spcPts val="0"/>
              </a:spcAft>
            </a:pPr>
            <a:r>
              <a:rPr lang="en-US" b="0" i="1" u="sng" dirty="0">
                <a:solidFill>
                  <a:srgbClr val="000000"/>
                </a:solidFill>
                <a:effectLst/>
                <a:uFill>
                  <a:solidFill>
                    <a:srgbClr val="0000FF"/>
                  </a:solidFill>
                </a:uFill>
                <a:latin typeface="Times New Roman" panose="02020603050405020304" pitchFamily="18" charset="0"/>
                <a:ea typeface="Times New Roman" panose="02020603050405020304" pitchFamily="18" charset="0"/>
              </a:rPr>
              <a:t>D.7.1 Energy Supply Information Type</a:t>
            </a:r>
            <a:r>
              <a:rPr lang="en-US" b="0" i="1" u="none" strike="noStrike"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 </a:t>
            </a:r>
            <a:endParaRPr lang="en-US" b="1" u="sng" dirty="0">
              <a:solidFill>
                <a:srgbClr val="0000FF"/>
              </a:solidFill>
              <a:effectLst/>
              <a:uFill>
                <a:solidFill>
                  <a:srgbClr val="0000FF"/>
                </a:solidFill>
              </a:uFill>
              <a:latin typeface="Times New Roman" panose="02020603050405020304" pitchFamily="18" charset="0"/>
              <a:ea typeface="Times New Roman" panose="02020603050405020304" pitchFamily="18" charset="0"/>
            </a:endParaRPr>
          </a:p>
          <a:p>
            <a:pPr marL="225425" marR="10160" indent="-6350">
              <a:lnSpc>
                <a:spcPct val="99000"/>
              </a:lnSpc>
              <a:spcBef>
                <a:spcPts val="0"/>
              </a:spcBef>
              <a:spcAft>
                <a:spcPts val="0"/>
              </a:spcAft>
            </a:pPr>
            <a:r>
              <a:rPr lang="en-US" i="1" dirty="0">
                <a:solidFill>
                  <a:srgbClr val="000000"/>
                </a:solidFill>
                <a:effectLst/>
                <a:latin typeface="Times New Roman" panose="02020603050405020304" pitchFamily="18" charset="0"/>
                <a:ea typeface="Times New Roman" panose="02020603050405020304" pitchFamily="18" charset="0"/>
              </a:rPr>
              <a:t>Energy Supply involves all activities devoted to ensuring the availability of an adequate supply of energy for the United States and its citizens. Energy Supply includes the sale and transportation of commodity fuels such as coal, oil, natural gas, and radioactive materials. This function also includes distributing and transferring power, electric generation, and/or storage located near the point of use.  </a:t>
            </a:r>
            <a:endParaRPr lang="en-US" dirty="0">
              <a:solidFill>
                <a:srgbClr val="000000"/>
              </a:solidFill>
              <a:effectLst/>
              <a:latin typeface="Times New Roman" panose="02020603050405020304" pitchFamily="18" charset="0"/>
              <a:ea typeface="Times New Roman" panose="02020603050405020304" pitchFamily="18" charset="0"/>
            </a:endParaRPr>
          </a:p>
          <a:p>
            <a:pPr marL="225425" marR="20955" indent="-6350">
              <a:lnSpc>
                <a:spcPct val="103000"/>
              </a:lnSpc>
              <a:spcBef>
                <a:spcPts val="0"/>
              </a:spcBef>
              <a:spcAft>
                <a:spcPts val="25"/>
              </a:spcAft>
            </a:pPr>
            <a:r>
              <a:rPr lang="en-US" dirty="0">
                <a:solidFill>
                  <a:srgbClr val="000000"/>
                </a:solidFill>
                <a:effectLst/>
                <a:latin typeface="Times New Roman" panose="02020603050405020304" pitchFamily="18" charset="0"/>
                <a:ea typeface="Times New Roman" panose="02020603050405020304" pitchFamily="18" charset="0"/>
              </a:rPr>
              <a:t>; </a:t>
            </a:r>
          </a:p>
          <a:p>
            <a:pPr marL="225425" marR="0" indent="-6350">
              <a:lnSpc>
                <a:spcPct val="107000"/>
              </a:lnSpc>
              <a:spcBef>
                <a:spcPts val="0"/>
              </a:spcBef>
              <a:spcAft>
                <a:spcPts val="0"/>
              </a:spcAft>
            </a:pPr>
            <a:r>
              <a:rPr lang="en-US" b="0" i="1" u="sng" dirty="0">
                <a:solidFill>
                  <a:srgbClr val="000000"/>
                </a:solidFill>
                <a:effectLst/>
                <a:uFill>
                  <a:solidFill>
                    <a:srgbClr val="000000"/>
                  </a:solidFill>
                </a:uFill>
                <a:latin typeface="Times New Roman" panose="02020603050405020304" pitchFamily="18" charset="0"/>
                <a:ea typeface="Times New Roman" panose="02020603050405020304" pitchFamily="18" charset="0"/>
              </a:rPr>
              <a:t>C.3.4.2 Inventory Control Information Type</a:t>
            </a:r>
            <a:r>
              <a:rPr lang="en-US" b="0" i="1" dirty="0">
                <a:solidFill>
                  <a:srgbClr val="000000"/>
                </a:solidFill>
                <a:effectLst/>
                <a:latin typeface="Times New Roman" panose="02020603050405020304" pitchFamily="18" charset="0"/>
                <a:ea typeface="Times New Roman" panose="02020603050405020304" pitchFamily="18" charset="0"/>
              </a:rPr>
              <a:t> </a:t>
            </a:r>
            <a:endParaRPr lang="en-US" b="1" dirty="0">
              <a:solidFill>
                <a:srgbClr val="000000"/>
              </a:solidFill>
              <a:effectLst/>
              <a:latin typeface="Times New Roman" panose="02020603050405020304" pitchFamily="18" charset="0"/>
              <a:ea typeface="Times New Roman" panose="02020603050405020304" pitchFamily="18" charset="0"/>
            </a:endParaRPr>
          </a:p>
          <a:p>
            <a:pPr marL="225425" marR="10160" indent="-6350">
              <a:lnSpc>
                <a:spcPct val="99000"/>
              </a:lnSpc>
              <a:spcBef>
                <a:spcPts val="0"/>
              </a:spcBef>
              <a:spcAft>
                <a:spcPts val="0"/>
              </a:spcAft>
            </a:pPr>
            <a:r>
              <a:rPr lang="en-US" i="1" dirty="0">
                <a:solidFill>
                  <a:srgbClr val="000000"/>
                </a:solidFill>
                <a:effectLst/>
                <a:latin typeface="Times New Roman" panose="02020603050405020304" pitchFamily="18" charset="0"/>
                <a:ea typeface="Times New Roman" panose="02020603050405020304" pitchFamily="18" charset="0"/>
              </a:rPr>
              <a:t>Inventory control refers to the tracking of information related to procured assets and resources with regards to quantity, quality, and location..  </a:t>
            </a:r>
            <a:endParaRPr lang="en-US" dirty="0">
              <a:solidFill>
                <a:srgbClr val="000000"/>
              </a:solidFill>
              <a:effectLst/>
              <a:latin typeface="Times New Roman" panose="02020603050405020304" pitchFamily="18" charset="0"/>
              <a:ea typeface="Times New Roman" panose="02020603050405020304" pitchFamily="18" charset="0"/>
            </a:endParaRPr>
          </a:p>
        </p:txBody>
      </p:sp>
      <p:sp>
        <p:nvSpPr>
          <p:cNvPr id="5" name="TextBox 4"/>
          <p:cNvSpPr txBox="1"/>
          <p:nvPr/>
        </p:nvSpPr>
        <p:spPr>
          <a:xfrm>
            <a:off x="734796" y="292100"/>
            <a:ext cx="10775579" cy="584775"/>
          </a:xfrm>
          <a:prstGeom prst="rect">
            <a:avLst/>
          </a:prstGeom>
          <a:noFill/>
        </p:spPr>
        <p:txBody>
          <a:bodyPr wrap="none" rtlCol="0">
            <a:spAutoFit/>
          </a:bodyPr>
          <a:lstStyle/>
          <a:p>
            <a:r>
              <a:rPr lang="en-US" sz="3200" dirty="0"/>
              <a:t>Security Categorization of Information and Information Systems</a:t>
            </a:r>
          </a:p>
        </p:txBody>
      </p:sp>
    </p:spTree>
    <p:extLst>
      <p:ext uri="{BB962C8B-B14F-4D97-AF65-F5344CB8AC3E}">
        <p14:creationId xmlns:p14="http://schemas.microsoft.com/office/powerpoint/2010/main" val="2296085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077666271"/>
              </p:ext>
            </p:extLst>
          </p:nvPr>
        </p:nvGraphicFramePr>
        <p:xfrm>
          <a:off x="4019386" y="126451"/>
          <a:ext cx="6999134" cy="6731549"/>
        </p:xfrm>
        <a:graphic>
          <a:graphicData uri="http://schemas.openxmlformats.org/drawingml/2006/table">
            <a:tbl>
              <a:tblPr firstRow="1" firstCol="1" bandRow="1">
                <a:tableStyleId>{5C22544A-7EE6-4342-B048-85BDC9FD1C3A}</a:tableStyleId>
              </a:tblPr>
              <a:tblGrid>
                <a:gridCol w="1748779">
                  <a:extLst>
                    <a:ext uri="{9D8B030D-6E8A-4147-A177-3AD203B41FA5}">
                      <a16:colId xmlns:a16="http://schemas.microsoft.com/office/drawing/2014/main" val="20000"/>
                    </a:ext>
                  </a:extLst>
                </a:gridCol>
                <a:gridCol w="1748779">
                  <a:extLst>
                    <a:ext uri="{9D8B030D-6E8A-4147-A177-3AD203B41FA5}">
                      <a16:colId xmlns:a16="http://schemas.microsoft.com/office/drawing/2014/main" val="20001"/>
                    </a:ext>
                  </a:extLst>
                </a:gridCol>
                <a:gridCol w="1750788">
                  <a:extLst>
                    <a:ext uri="{9D8B030D-6E8A-4147-A177-3AD203B41FA5}">
                      <a16:colId xmlns:a16="http://schemas.microsoft.com/office/drawing/2014/main" val="20002"/>
                    </a:ext>
                  </a:extLst>
                </a:gridCol>
                <a:gridCol w="1750788">
                  <a:extLst>
                    <a:ext uri="{9D8B030D-6E8A-4147-A177-3AD203B41FA5}">
                      <a16:colId xmlns:a16="http://schemas.microsoft.com/office/drawing/2014/main" val="20003"/>
                    </a:ext>
                  </a:extLst>
                </a:gridCol>
              </a:tblGrid>
              <a:tr h="134669">
                <a:tc gridSpan="4">
                  <a:txBody>
                    <a:bodyPr/>
                    <a:lstStyle/>
                    <a:p>
                      <a:pPr marL="13970" marR="0" indent="0">
                        <a:lnSpc>
                          <a:spcPct val="107000"/>
                        </a:lnSpc>
                        <a:spcBef>
                          <a:spcPts val="0"/>
                        </a:spcBef>
                        <a:spcAft>
                          <a:spcPts val="0"/>
                        </a:spcAft>
                      </a:pPr>
                      <a:r>
                        <a:rPr lang="en-US" sz="1100" dirty="0">
                          <a:effectLst/>
                        </a:rPr>
                        <a:t>Information System Name: Power Safe System - DOIT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73588">
                <a:tc gridSpan="4">
                  <a:txBody>
                    <a:bodyPr/>
                    <a:lstStyle/>
                    <a:p>
                      <a:pPr marL="8890" marR="0" indent="0">
                        <a:lnSpc>
                          <a:spcPct val="107000"/>
                        </a:lnSpc>
                        <a:spcBef>
                          <a:spcPts val="0"/>
                        </a:spcBef>
                        <a:spcAft>
                          <a:spcPts val="0"/>
                        </a:spcAft>
                      </a:pPr>
                      <a:r>
                        <a:rPr lang="en-US" sz="1100" dirty="0">
                          <a:effectLst/>
                        </a:rPr>
                        <a:t>Business and Mission Supported: The Power Safe system provides real- time control and information supporting all backup electrical devices supporting the DOIT Data Center.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34669">
                <a:tc gridSpan="4">
                  <a:txBody>
                    <a:bodyPr/>
                    <a:lstStyle/>
                    <a:p>
                      <a:pPr marL="13970" marR="0" indent="0">
                        <a:lnSpc>
                          <a:spcPct val="107000"/>
                        </a:lnSpc>
                        <a:spcBef>
                          <a:spcPts val="0"/>
                        </a:spcBef>
                        <a:spcAft>
                          <a:spcPts val="0"/>
                        </a:spcAft>
                      </a:pPr>
                      <a:r>
                        <a:rPr lang="en-US" sz="1100">
                          <a:effectLst/>
                        </a:rPr>
                        <a:t>Information Types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690344">
                <a:tc>
                  <a:txBody>
                    <a:bodyPr/>
                    <a:lstStyle/>
                    <a:p>
                      <a:pPr marL="8890" marR="155575" indent="0">
                        <a:lnSpc>
                          <a:spcPct val="107000"/>
                        </a:lnSpc>
                        <a:spcBef>
                          <a:spcPts val="0"/>
                        </a:spcBef>
                        <a:spcAft>
                          <a:spcPts val="0"/>
                        </a:spcAft>
                      </a:pPr>
                      <a:r>
                        <a:rPr lang="en-US" sz="1100">
                          <a:effectLst/>
                        </a:rPr>
                        <a:t>Energy Supply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tc gridSpan="3">
                  <a:txBody>
                    <a:bodyPr/>
                    <a:lstStyle/>
                    <a:p>
                      <a:pPr marL="10160" marR="28575" indent="0" algn="just">
                        <a:lnSpc>
                          <a:spcPct val="107000"/>
                        </a:lnSpc>
                        <a:spcBef>
                          <a:spcPts val="0"/>
                        </a:spcBef>
                        <a:spcAft>
                          <a:spcPts val="0"/>
                        </a:spcAft>
                      </a:pPr>
                      <a:r>
                        <a:rPr lang="en-US" sz="1100">
                          <a:effectLst/>
                        </a:rPr>
                        <a:t>Sensor data monitoring backup power for the DOIT Data Center. This function includes control of distribution and transfer of power. The remote control capabilities can take action such as initiating necessary switching actions to alleviate an overloading power condition. The impacts to this information and the system may affect the installation’s critical infrastructures.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273588">
                <a:tc>
                  <a:txBody>
                    <a:bodyPr/>
                    <a:lstStyle/>
                    <a:p>
                      <a:pPr marL="8890" marR="0" indent="0">
                        <a:lnSpc>
                          <a:spcPct val="107000"/>
                        </a:lnSpc>
                        <a:spcBef>
                          <a:spcPts val="0"/>
                        </a:spcBef>
                        <a:spcAft>
                          <a:spcPts val="0"/>
                        </a:spcAft>
                      </a:pPr>
                      <a:r>
                        <a:rPr lang="en-US" sz="1100">
                          <a:effectLst/>
                        </a:rPr>
                        <a:t>Inventory Control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gridSpan="3">
                  <a:txBody>
                    <a:bodyPr/>
                    <a:lstStyle/>
                    <a:p>
                      <a:pPr marL="8255" marR="0" indent="0">
                        <a:lnSpc>
                          <a:spcPct val="107000"/>
                        </a:lnSpc>
                        <a:spcBef>
                          <a:spcPts val="0"/>
                        </a:spcBef>
                        <a:spcAft>
                          <a:spcPts val="0"/>
                        </a:spcAft>
                      </a:pPr>
                      <a:r>
                        <a:rPr lang="en-US" sz="1100">
                          <a:effectLst/>
                        </a:rPr>
                        <a:t>The Power Safe information system processes routine inventory information on all energy production, storage and monitoring devices.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4"/>
                  </a:ext>
                </a:extLst>
              </a:tr>
              <a:tr h="358899">
                <a:tc rowSpan="2">
                  <a:txBody>
                    <a:bodyPr/>
                    <a:lstStyle/>
                    <a:p>
                      <a:pPr marL="377190" marR="0" indent="0" algn="ctr">
                        <a:lnSpc>
                          <a:spcPct val="107000"/>
                        </a:lnSpc>
                        <a:spcBef>
                          <a:spcPts val="0"/>
                        </a:spcBef>
                        <a:spcAft>
                          <a:spcPts val="200"/>
                        </a:spcAft>
                      </a:pPr>
                      <a:r>
                        <a:rPr lang="en-US" sz="1100">
                          <a:effectLst/>
                        </a:rPr>
                        <a:t> </a:t>
                      </a:r>
                    </a:p>
                    <a:p>
                      <a:pPr marL="40640" marR="0" indent="0" algn="ctr">
                        <a:lnSpc>
                          <a:spcPct val="107000"/>
                        </a:lnSpc>
                        <a:spcBef>
                          <a:spcPts val="0"/>
                        </a:spcBef>
                        <a:spcAft>
                          <a:spcPts val="0"/>
                        </a:spcAft>
                      </a:pPr>
                      <a:r>
                        <a:rPr lang="en-US" sz="1100">
                          <a:effectLst/>
                        </a:rPr>
                        <a:t>Identify </a:t>
                      </a:r>
                    </a:p>
                    <a:p>
                      <a:pPr marL="0" marR="0" indent="0" algn="ctr">
                        <a:lnSpc>
                          <a:spcPct val="107000"/>
                        </a:lnSpc>
                        <a:spcBef>
                          <a:spcPts val="0"/>
                        </a:spcBef>
                        <a:spcAft>
                          <a:spcPts val="0"/>
                        </a:spcAft>
                      </a:pPr>
                      <a:r>
                        <a:rPr lang="en-US" sz="1100">
                          <a:effectLst/>
                        </a:rPr>
                        <a:t>Information Types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gridSpan="3">
                  <a:txBody>
                    <a:bodyPr/>
                    <a:lstStyle/>
                    <a:p>
                      <a:pPr marL="0" marR="106045" indent="0" algn="r">
                        <a:lnSpc>
                          <a:spcPct val="107000"/>
                        </a:lnSpc>
                        <a:spcBef>
                          <a:spcPts val="0"/>
                        </a:spcBef>
                        <a:spcAft>
                          <a:spcPts val="440"/>
                        </a:spcAft>
                      </a:pPr>
                      <a:r>
                        <a:rPr lang="en-US" sz="1100">
                          <a:effectLst/>
                        </a:rPr>
                        <a:t> </a:t>
                      </a:r>
                    </a:p>
                    <a:p>
                      <a:pPr marL="0" marR="0" indent="0">
                        <a:lnSpc>
                          <a:spcPct val="107000"/>
                        </a:lnSpc>
                        <a:spcBef>
                          <a:spcPts val="0"/>
                        </a:spcBef>
                        <a:spcAft>
                          <a:spcPts val="0"/>
                        </a:spcAft>
                        <a:tabLst>
                          <a:tab pos="2513965" algn="ctr"/>
                          <a:tab pos="4203700" algn="ctr"/>
                        </a:tabLst>
                      </a:pPr>
                      <a:r>
                        <a:rPr lang="en-US" sz="1100">
                          <a:effectLst/>
                        </a:rPr>
                        <a:t>Confidentiality Impact 	Integrity Impact 	Availability Impact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5"/>
                  </a:ext>
                </a:extLst>
              </a:tr>
              <a:tr h="146696">
                <a:tc vMerge="1">
                  <a:txBody>
                    <a:bodyPr/>
                    <a:lstStyle/>
                    <a:p>
                      <a:endParaRPr lang="en-US"/>
                    </a:p>
                  </a:txBody>
                  <a:tcPr/>
                </a:tc>
                <a:tc gridSpan="3">
                  <a:txBody>
                    <a:bodyPr/>
                    <a:lstStyle/>
                    <a:p>
                      <a:pPr marL="2395220" marR="0" indent="0" algn="ctr">
                        <a:lnSpc>
                          <a:spcPct val="107000"/>
                        </a:lnSpc>
                        <a:spcBef>
                          <a:spcPts val="0"/>
                        </a:spcBef>
                        <a:spcAft>
                          <a:spcPts val="0"/>
                        </a:spcAft>
                      </a:pPr>
                      <a:r>
                        <a:rPr lang="en-US" sz="1100">
                          <a:effectLst/>
                        </a:rPr>
                        <a:t>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6"/>
                  </a:ext>
                </a:extLst>
              </a:tr>
              <a:tr h="134669">
                <a:tc rowSpan="2">
                  <a:txBody>
                    <a:bodyPr/>
                    <a:lstStyle/>
                    <a:p>
                      <a:pPr marL="72390" marR="0" indent="0">
                        <a:lnSpc>
                          <a:spcPct val="107000"/>
                        </a:lnSpc>
                        <a:spcBef>
                          <a:spcPts val="0"/>
                        </a:spcBef>
                        <a:spcAft>
                          <a:spcPts val="0"/>
                        </a:spcAft>
                      </a:pPr>
                      <a:r>
                        <a:rPr lang="en-US" sz="1100">
                          <a:effectLst/>
                        </a:rPr>
                        <a:t>Energy Supply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tc>
                  <a:txBody>
                    <a:bodyPr/>
                    <a:lstStyle/>
                    <a:p>
                      <a:pPr marL="184150" marR="0" indent="0" algn="ctr">
                        <a:lnSpc>
                          <a:spcPct val="107000"/>
                        </a:lnSpc>
                        <a:spcBef>
                          <a:spcPts val="0"/>
                        </a:spcBef>
                        <a:spcAft>
                          <a:spcPts val="0"/>
                        </a:spcAft>
                      </a:pPr>
                      <a:r>
                        <a:rPr lang="en-US" sz="1100">
                          <a:effectLst/>
                        </a:rPr>
                        <a:t>L / L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139065" marR="0" indent="0" algn="ctr">
                        <a:lnSpc>
                          <a:spcPct val="107000"/>
                        </a:lnSpc>
                        <a:spcBef>
                          <a:spcPts val="0"/>
                        </a:spcBef>
                        <a:spcAft>
                          <a:spcPts val="0"/>
                        </a:spcAft>
                      </a:pPr>
                      <a:r>
                        <a:rPr lang="en-US" sz="1100">
                          <a:effectLst/>
                        </a:rPr>
                        <a:t>L / M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107950" marR="0" indent="0" algn="ctr">
                        <a:lnSpc>
                          <a:spcPct val="107000"/>
                        </a:lnSpc>
                        <a:spcBef>
                          <a:spcPts val="0"/>
                        </a:spcBef>
                        <a:spcAft>
                          <a:spcPts val="0"/>
                        </a:spcAft>
                      </a:pPr>
                      <a:r>
                        <a:rPr lang="en-US" sz="1100">
                          <a:effectLst/>
                        </a:rPr>
                        <a:t>L / M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extLst>
                  <a:ext uri="{0D108BD9-81ED-4DB2-BD59-A6C34878D82A}">
                    <a16:rowId xmlns:a16="http://schemas.microsoft.com/office/drawing/2014/main" val="10007"/>
                  </a:ext>
                </a:extLst>
              </a:tr>
              <a:tr h="1246018">
                <a:tc vMerge="1">
                  <a:txBody>
                    <a:bodyPr/>
                    <a:lstStyle/>
                    <a:p>
                      <a:endParaRPr lang="en-US"/>
                    </a:p>
                  </a:txBody>
                  <a:tcPr/>
                </a:tc>
                <a:tc>
                  <a:txBody>
                    <a:bodyPr/>
                    <a:lstStyle/>
                    <a:p>
                      <a:pPr marL="67310" marR="191770" indent="0" algn="just">
                        <a:lnSpc>
                          <a:spcPct val="107000"/>
                        </a:lnSpc>
                        <a:spcBef>
                          <a:spcPts val="0"/>
                        </a:spcBef>
                        <a:spcAft>
                          <a:spcPts val="0"/>
                        </a:spcAft>
                      </a:pPr>
                      <a:r>
                        <a:rPr lang="en-US" sz="1100">
                          <a:effectLst/>
                        </a:rPr>
                        <a:t>Disclosure of sensor information may impact the Data Center if indications &amp; warnings of overall capability are provided to an unfriendly party.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tc>
                  <a:txBody>
                    <a:bodyPr/>
                    <a:lstStyle/>
                    <a:p>
                      <a:pPr marL="68580" marR="61595" indent="0" algn="just">
                        <a:lnSpc>
                          <a:spcPct val="107000"/>
                        </a:lnSpc>
                        <a:spcBef>
                          <a:spcPts val="0"/>
                        </a:spcBef>
                        <a:spcAft>
                          <a:spcPts val="0"/>
                        </a:spcAft>
                      </a:pPr>
                      <a:r>
                        <a:rPr lang="en-US" sz="1100">
                          <a:effectLst/>
                        </a:rPr>
                        <a:t>Significant impacts or consequences may occur if unauthorized modification of information results in incorrect power system regulation or control actions.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tc>
                  <a:txBody>
                    <a:bodyPr/>
                    <a:lstStyle/>
                    <a:p>
                      <a:pPr marL="68580" marR="111760" indent="0" algn="just">
                        <a:lnSpc>
                          <a:spcPct val="107000"/>
                        </a:lnSpc>
                        <a:spcBef>
                          <a:spcPts val="0"/>
                        </a:spcBef>
                        <a:spcAft>
                          <a:spcPts val="0"/>
                        </a:spcAft>
                      </a:pPr>
                      <a:r>
                        <a:rPr lang="en-US" sz="1100">
                          <a:effectLst/>
                        </a:rPr>
                        <a:t>Due to loss of availability, severe impact to the DOIT Data Center may result and may in-turn have overall catastrophic consequences for the facility’s critical infrastructures.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extLst>
                  <a:ext uri="{0D108BD9-81ED-4DB2-BD59-A6C34878D82A}">
                    <a16:rowId xmlns:a16="http://schemas.microsoft.com/office/drawing/2014/main" val="10008"/>
                  </a:ext>
                </a:extLst>
              </a:tr>
              <a:tr h="134669">
                <a:tc rowSpan="2">
                  <a:txBody>
                    <a:bodyPr/>
                    <a:lstStyle/>
                    <a:p>
                      <a:pPr marL="67945" marR="36830" indent="0">
                        <a:lnSpc>
                          <a:spcPct val="107000"/>
                        </a:lnSpc>
                        <a:spcBef>
                          <a:spcPts val="0"/>
                        </a:spcBef>
                        <a:spcAft>
                          <a:spcPts val="0"/>
                        </a:spcAft>
                      </a:pPr>
                      <a:r>
                        <a:rPr lang="en-US" sz="1100" dirty="0">
                          <a:effectLst/>
                        </a:rPr>
                        <a:t>Inventory Control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149860" marR="0" indent="0" algn="ctr">
                        <a:lnSpc>
                          <a:spcPct val="107000"/>
                        </a:lnSpc>
                        <a:spcBef>
                          <a:spcPts val="0"/>
                        </a:spcBef>
                        <a:spcAft>
                          <a:spcPts val="0"/>
                        </a:spcAft>
                      </a:pPr>
                      <a:r>
                        <a:rPr lang="en-US" sz="1100">
                          <a:effectLst/>
                        </a:rPr>
                        <a:t>L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143510" marR="0" indent="0" algn="ctr">
                        <a:lnSpc>
                          <a:spcPct val="107000"/>
                        </a:lnSpc>
                        <a:spcBef>
                          <a:spcPts val="0"/>
                        </a:spcBef>
                        <a:spcAft>
                          <a:spcPts val="0"/>
                        </a:spcAft>
                      </a:pPr>
                      <a:r>
                        <a:rPr lang="en-US" sz="1100">
                          <a:effectLst/>
                        </a:rPr>
                        <a:t>L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112395" marR="0" indent="0" algn="ctr">
                        <a:lnSpc>
                          <a:spcPct val="107000"/>
                        </a:lnSpc>
                        <a:spcBef>
                          <a:spcPts val="0"/>
                        </a:spcBef>
                        <a:spcAft>
                          <a:spcPts val="0"/>
                        </a:spcAft>
                      </a:pPr>
                      <a:r>
                        <a:rPr lang="en-US" sz="1100">
                          <a:effectLst/>
                        </a:rPr>
                        <a:t>L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extLst>
                  <a:ext uri="{0D108BD9-81ED-4DB2-BD59-A6C34878D82A}">
                    <a16:rowId xmlns:a16="http://schemas.microsoft.com/office/drawing/2014/main" val="10009"/>
                  </a:ext>
                </a:extLst>
              </a:tr>
              <a:tr h="1662774">
                <a:tc vMerge="1">
                  <a:txBody>
                    <a:bodyPr/>
                    <a:lstStyle/>
                    <a:p>
                      <a:endParaRPr lang="en-US"/>
                    </a:p>
                  </a:txBody>
                  <a:tcPr/>
                </a:tc>
                <a:tc>
                  <a:txBody>
                    <a:bodyPr/>
                    <a:lstStyle/>
                    <a:p>
                      <a:pPr marL="0" marR="298450" indent="0">
                        <a:lnSpc>
                          <a:spcPct val="107000"/>
                        </a:lnSpc>
                        <a:spcBef>
                          <a:spcPts val="0"/>
                        </a:spcBef>
                        <a:spcAft>
                          <a:spcPts val="0"/>
                        </a:spcAft>
                      </a:pPr>
                      <a:r>
                        <a:rPr lang="en-US" sz="1100">
                          <a:effectLst/>
                        </a:rPr>
                        <a:t>Regardless of the moderate or high impact associated with unauthorized disclosure of some inventory control information, the provisional confidentiality impact level recommended for inventory control information is low.</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0" marR="290830" indent="0">
                        <a:lnSpc>
                          <a:spcPct val="107000"/>
                        </a:lnSpc>
                        <a:spcBef>
                          <a:spcPts val="0"/>
                        </a:spcBef>
                        <a:spcAft>
                          <a:spcPts val="0"/>
                        </a:spcAft>
                      </a:pPr>
                      <a:r>
                        <a:rPr lang="en-US" sz="1100">
                          <a:effectLst/>
                        </a:rPr>
                        <a:t>The provisional integrity impact level recommended for inventory control information is low.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tc>
                  <a:txBody>
                    <a:bodyPr/>
                    <a:lstStyle/>
                    <a:p>
                      <a:pPr marL="0" marR="153035" indent="0">
                        <a:lnSpc>
                          <a:spcPct val="107000"/>
                        </a:lnSpc>
                        <a:spcBef>
                          <a:spcPts val="0"/>
                        </a:spcBef>
                        <a:spcAft>
                          <a:spcPts val="0"/>
                        </a:spcAft>
                      </a:pPr>
                      <a:r>
                        <a:rPr lang="en-US" sz="1100">
                          <a:effectLst/>
                        </a:rPr>
                        <a:t>The provisional availability impact level recommended for inventory control information is low.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extLst>
                  <a:ext uri="{0D108BD9-81ED-4DB2-BD59-A6C34878D82A}">
                    <a16:rowId xmlns:a16="http://schemas.microsoft.com/office/drawing/2014/main" val="10010"/>
                  </a:ext>
                </a:extLst>
              </a:tr>
              <a:tr h="134669">
                <a:tc rowSpan="2">
                  <a:txBody>
                    <a:bodyPr/>
                    <a:lstStyle/>
                    <a:p>
                      <a:pPr marL="0" marR="0" indent="0" algn="ctr">
                        <a:lnSpc>
                          <a:spcPct val="107000"/>
                        </a:lnSpc>
                        <a:spcBef>
                          <a:spcPts val="0"/>
                        </a:spcBef>
                        <a:spcAft>
                          <a:spcPts val="0"/>
                        </a:spcAft>
                      </a:pPr>
                      <a:r>
                        <a:rPr lang="en-US" sz="1100" dirty="0">
                          <a:effectLst/>
                        </a:rPr>
                        <a:t>Final System Categorization: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2087" marR="61768" marT="3339" marB="0" anchor="ctr"/>
                </a:tc>
                <a:tc>
                  <a:txBody>
                    <a:bodyPr/>
                    <a:lstStyle/>
                    <a:p>
                      <a:pPr marL="440690" marR="0" indent="0" algn="ctr">
                        <a:lnSpc>
                          <a:spcPct val="107000"/>
                        </a:lnSpc>
                        <a:spcBef>
                          <a:spcPts val="0"/>
                        </a:spcBef>
                        <a:spcAft>
                          <a:spcPts val="0"/>
                        </a:spcAft>
                      </a:pPr>
                      <a:r>
                        <a:rPr lang="en-US" sz="1100">
                          <a:effectLst/>
                        </a:rPr>
                        <a:t>Low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454660" marR="0" indent="0">
                        <a:lnSpc>
                          <a:spcPct val="107000"/>
                        </a:lnSpc>
                        <a:spcBef>
                          <a:spcPts val="0"/>
                        </a:spcBef>
                        <a:spcAft>
                          <a:spcPts val="0"/>
                        </a:spcAft>
                      </a:pPr>
                      <a:r>
                        <a:rPr lang="en-US" sz="1100">
                          <a:effectLst/>
                        </a:rPr>
                        <a:t>Moderate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a:txBody>
                    <a:bodyPr/>
                    <a:lstStyle/>
                    <a:p>
                      <a:pPr marL="440690" marR="0" indent="0">
                        <a:lnSpc>
                          <a:spcPct val="107000"/>
                        </a:lnSpc>
                        <a:spcBef>
                          <a:spcPts val="0"/>
                        </a:spcBef>
                        <a:spcAft>
                          <a:spcPts val="0"/>
                        </a:spcAft>
                      </a:pPr>
                      <a:r>
                        <a:rPr lang="en-US" sz="1100">
                          <a:effectLst/>
                        </a:rPr>
                        <a:t>Moderate </a:t>
                      </a:r>
                      <a:endParaRPr lang="en-US" sz="110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extLst>
                  <a:ext uri="{0D108BD9-81ED-4DB2-BD59-A6C34878D82A}">
                    <a16:rowId xmlns:a16="http://schemas.microsoft.com/office/drawing/2014/main" val="10011"/>
                  </a:ext>
                </a:extLst>
              </a:tr>
              <a:tr h="161251">
                <a:tc vMerge="1">
                  <a:txBody>
                    <a:bodyPr/>
                    <a:lstStyle/>
                    <a:p>
                      <a:endParaRPr lang="en-US"/>
                    </a:p>
                  </a:txBody>
                  <a:tcPr/>
                </a:tc>
                <a:tc gridSpan="3">
                  <a:txBody>
                    <a:bodyPr/>
                    <a:lstStyle/>
                    <a:p>
                      <a:pPr marL="1083310" marR="0" indent="0">
                        <a:lnSpc>
                          <a:spcPct val="107000"/>
                        </a:lnSpc>
                        <a:spcBef>
                          <a:spcPts val="0"/>
                        </a:spcBef>
                        <a:spcAft>
                          <a:spcPts val="0"/>
                        </a:spcAft>
                      </a:pPr>
                      <a:r>
                        <a:rPr lang="en-US" sz="1100" dirty="0">
                          <a:effectLst/>
                        </a:rPr>
                        <a:t>Overall Information System Impact: Moderate </a:t>
                      </a:r>
                      <a:endParaRPr lang="en-US" sz="1100" dirty="0">
                        <a:solidFill>
                          <a:srgbClr val="000000"/>
                        </a:solidFill>
                        <a:effectLst/>
                        <a:latin typeface="Times New Roman" panose="02020603050405020304" pitchFamily="18" charset="0"/>
                        <a:ea typeface="Times New Roman" panose="02020603050405020304" pitchFamily="18" charset="0"/>
                      </a:endParaRPr>
                    </a:p>
                  </a:txBody>
                  <a:tcPr marL="2087" marR="61768" marT="3339" marB="0"/>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42766147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368</TotalTime>
  <Words>1127</Words>
  <Application>Microsoft Office PowerPoint</Application>
  <PresentationFormat>Widescreen</PresentationFormat>
  <Paragraphs>142</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Hogan, Robert</dc:creator>
  <cp:lastModifiedBy>Willis, Suzanna</cp:lastModifiedBy>
  <cp:revision>36</cp:revision>
  <dcterms:created xsi:type="dcterms:W3CDTF">2016-07-19T14:37:26Z</dcterms:created>
  <dcterms:modified xsi:type="dcterms:W3CDTF">2017-09-20T20:39:45Z</dcterms:modified>
</cp:coreProperties>
</file>