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4"/>
  </p:notesMasterIdLst>
  <p:sldIdLst>
    <p:sldId id="256" r:id="rId2"/>
    <p:sldId id="262" r:id="rId3"/>
    <p:sldId id="259" r:id="rId4"/>
    <p:sldId id="258" r:id="rId5"/>
    <p:sldId id="260" r:id="rId6"/>
    <p:sldId id="261" r:id="rId7"/>
    <p:sldId id="263" r:id="rId8"/>
    <p:sldId id="264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8" r:id="rId20"/>
    <p:sldId id="265" r:id="rId21"/>
    <p:sldId id="26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85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9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CE671D-813A-4B7B-A3BD-2A2BAA114F57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2A715-3C2C-4498-9DEA-90369EA2E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957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2A715-3C2C-4498-9DEA-90369EA2EA6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6765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2A715-3C2C-4498-9DEA-90369EA2EA6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098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01B8C-5BA8-45BC-8AC6-9558377D8594}" type="datetime1">
              <a:rPr lang="en-US" smtClean="0"/>
              <a:t>9/20/2017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8001000" y="6298790"/>
            <a:ext cx="457200" cy="476250"/>
          </a:xfrm>
        </p:spPr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3A55E-8531-471F-9D3B-49D8BCC02B81}" type="datetime1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70559-E831-4D1C-A1CB-261E34216474}" type="datetime1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443ED-156B-4B5A-96E9-CC6446ED4DFD}" type="datetime1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C58F6-2ED1-4DF9-A1AA-CFCEC0F699BE}" type="datetime1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70119-A3CE-4D2B-B02E-D6C0A3E72A2A}" type="datetime1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6C37D-4B63-40D3-AB3E-DB8CBD2B9279}" type="datetime1">
              <a:rPr lang="en-US" smtClean="0"/>
              <a:t>9/20/2017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9A33-A557-48DA-93D3-5BB377E8A22B}" type="datetime1">
              <a:rPr lang="en-US" smtClean="0"/>
              <a:t>9/20/2017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23276-B8EE-4072-8CA4-E8300C1809BE}" type="datetime1">
              <a:rPr lang="en-US" smtClean="0"/>
              <a:t>9/20/2017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E99FD-C9B4-4754-90F8-62275A217F91}" type="datetime1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C31B6-D094-45E9-8352-B417DBAE4397}" type="datetime1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1F762C7A-8CCC-4B09-AA6F-0E96CB88879A}" type="datetime1">
              <a:rPr lang="en-US" smtClean="0"/>
              <a:t>9/20/2017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 dirty="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57B7511-7343-4D38-B0FB-A6394C7A0F1A}" type="slidenum">
              <a:rPr lang="en-US" smtClean="0">
                <a:solidFill>
                  <a:schemeClr val="bg2">
                    <a:shade val="50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3" name="Picture 12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300" y="5995219"/>
            <a:ext cx="859893" cy="78658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/>
          <a:p>
            <a:endParaRPr lang="en-US" sz="3200" b="1" cap="all" dirty="0">
              <a:solidFill>
                <a:srgbClr val="1F497D">
                  <a:satMod val="130000"/>
                </a:srgb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ea typeface="+mj-ea"/>
              <a:cs typeface="+mj-cs"/>
            </a:endParaRPr>
          </a:p>
          <a:p>
            <a:pPr algn="ctr"/>
            <a:endParaRPr lang="en-US" sz="3200" b="1" cap="all" dirty="0">
              <a:solidFill>
                <a:srgbClr val="1F497D">
                  <a:satMod val="130000"/>
                </a:srgb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ea typeface="+mj-ea"/>
              <a:cs typeface="+mj-cs"/>
            </a:endParaRPr>
          </a:p>
          <a:p>
            <a:pPr algn="ctr"/>
            <a:r>
              <a:rPr lang="en-US" sz="3200" b="1" cap="all" dirty="0">
                <a:solidFill>
                  <a:srgbClr val="1F497D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ea typeface="+mj-ea"/>
                <a:cs typeface="+mj-cs"/>
              </a:rPr>
              <a:t>IT Project Governance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480" y="228600"/>
            <a:ext cx="1066800" cy="9906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849880" y="122892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/>
              <a:t>STATE OF ALABAMA</a:t>
            </a:r>
          </a:p>
          <a:p>
            <a:pPr algn="ctr"/>
            <a:r>
              <a:rPr lang="en-US" dirty="0"/>
              <a:t>OFFICE OF INFORMATION TECHNOLOGY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13207" y="5029200"/>
            <a:ext cx="36453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Dr.  Joanne Hale, Secretary of IT</a:t>
            </a:r>
          </a:p>
          <a:p>
            <a:pPr algn="ctr"/>
            <a:r>
              <a:rPr lang="en-US" dirty="0"/>
              <a:t>Cheri Martin, Deputy Secretary of IT</a:t>
            </a:r>
          </a:p>
          <a:p>
            <a:pPr algn="ctr"/>
            <a:r>
              <a:rPr lang="en-US" dirty="0"/>
              <a:t>Lisa Townsend, DHR CIO</a:t>
            </a:r>
          </a:p>
        </p:txBody>
      </p:sp>
    </p:spTree>
    <p:extLst>
      <p:ext uri="{BB962C8B-B14F-4D97-AF65-F5344CB8AC3E}">
        <p14:creationId xmlns:p14="http://schemas.microsoft.com/office/powerpoint/2010/main" val="3154766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Project Sizing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100" dirty="0"/>
              <a:t>Determined by tool</a:t>
            </a:r>
          </a:p>
          <a:p>
            <a:r>
              <a:rPr lang="en-US" sz="3100" dirty="0"/>
              <a:t>Moderate</a:t>
            </a:r>
          </a:p>
          <a:p>
            <a:pPr lvl="1"/>
            <a:r>
              <a:rPr lang="en-US" sz="2700" dirty="0"/>
              <a:t>Less documentation required</a:t>
            </a:r>
          </a:p>
          <a:p>
            <a:r>
              <a:rPr lang="en-US" sz="3100" dirty="0"/>
              <a:t>Major</a:t>
            </a:r>
          </a:p>
          <a:p>
            <a:pPr lvl="1"/>
            <a:r>
              <a:rPr lang="en-US" sz="2700" dirty="0"/>
              <a:t>Larger</a:t>
            </a:r>
          </a:p>
          <a:p>
            <a:pPr lvl="1"/>
            <a:r>
              <a:rPr lang="en-US" sz="2700" dirty="0"/>
              <a:t>More complex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10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53126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Overview of IT Project Governance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143000"/>
            <a:ext cx="5791199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11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404516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Initiation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Project Request</a:t>
            </a:r>
          </a:p>
          <a:p>
            <a:r>
              <a:rPr lang="en-US" dirty="0"/>
              <a:t>Business Case</a:t>
            </a:r>
          </a:p>
          <a:p>
            <a:r>
              <a:rPr lang="en-US" dirty="0"/>
              <a:t>Cost Benefit Analysis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12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660928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Overview of IT Project Governance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143000"/>
            <a:ext cx="5791199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13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695839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en-US" dirty="0"/>
              <a:t>Project Management Plan</a:t>
            </a:r>
          </a:p>
          <a:p>
            <a:pPr marL="82296" indent="0">
              <a:buNone/>
            </a:pPr>
            <a:r>
              <a:rPr lang="en-US" i="1" dirty="0"/>
              <a:t>More than a schedule</a:t>
            </a:r>
          </a:p>
          <a:p>
            <a:r>
              <a:rPr lang="en-US" dirty="0"/>
              <a:t>Scope</a:t>
            </a:r>
          </a:p>
          <a:p>
            <a:r>
              <a:rPr lang="en-US" dirty="0"/>
              <a:t>Project Approach</a:t>
            </a:r>
          </a:p>
          <a:p>
            <a:r>
              <a:rPr lang="en-US" dirty="0"/>
              <a:t>Communication  Plan</a:t>
            </a:r>
          </a:p>
          <a:p>
            <a:r>
              <a:rPr lang="en-US" dirty="0"/>
              <a:t>Milestones</a:t>
            </a:r>
          </a:p>
          <a:p>
            <a:r>
              <a:rPr lang="en-US" dirty="0"/>
              <a:t>Cost estimate</a:t>
            </a:r>
          </a:p>
          <a:p>
            <a:r>
              <a:rPr lang="en-US" dirty="0"/>
              <a:t>Value realization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14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995805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Overview of IT Project Governance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143000"/>
            <a:ext cx="5791199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15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685221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Execution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Status Report</a:t>
            </a:r>
          </a:p>
          <a:p>
            <a:r>
              <a:rPr lang="en-US" dirty="0"/>
              <a:t>Regular Project Meetings</a:t>
            </a:r>
          </a:p>
          <a:p>
            <a:r>
              <a:rPr lang="en-US" dirty="0"/>
              <a:t>How will OIT be involved?</a:t>
            </a:r>
          </a:p>
          <a:p>
            <a:pPr lvl="1"/>
            <a:r>
              <a:rPr lang="en-US" dirty="0"/>
              <a:t>Monitoring via status report</a:t>
            </a:r>
          </a:p>
          <a:p>
            <a:pPr lvl="1"/>
            <a:r>
              <a:rPr lang="en-US" dirty="0"/>
              <a:t>Engagement level determined by project need/risk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16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62175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Overview of IT Project Governance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143000"/>
            <a:ext cx="5791199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17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150390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Closure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Project Closure Report</a:t>
            </a:r>
          </a:p>
          <a:p>
            <a:pPr lvl="1"/>
            <a:r>
              <a:rPr lang="en-US" dirty="0"/>
              <a:t>Acceptance of project results</a:t>
            </a:r>
          </a:p>
          <a:p>
            <a:pPr lvl="1"/>
            <a:r>
              <a:rPr lang="en-US" dirty="0"/>
              <a:t>Lessons Learned</a:t>
            </a:r>
          </a:p>
          <a:p>
            <a:pPr lvl="1"/>
            <a:r>
              <a:rPr lang="en-US" dirty="0"/>
              <a:t>Resources released</a:t>
            </a:r>
          </a:p>
          <a:p>
            <a:r>
              <a:rPr lang="en-US" dirty="0"/>
              <a:t>Benefit Realization Reports</a:t>
            </a:r>
          </a:p>
          <a:p>
            <a:pPr lvl="1"/>
            <a:r>
              <a:rPr lang="en-US" dirty="0"/>
              <a:t>Start when any part of project is implemented</a:t>
            </a:r>
          </a:p>
          <a:p>
            <a:pPr lvl="1"/>
            <a:r>
              <a:rPr lang="en-US" dirty="0"/>
              <a:t>End when expected benefits are achieved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18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239792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 Project Governance Policies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17638"/>
            <a:ext cx="7498080" cy="4800600"/>
          </a:xfrm>
        </p:spPr>
        <p:txBody>
          <a:bodyPr/>
          <a:lstStyle/>
          <a:p>
            <a:pPr lvl="1"/>
            <a:r>
              <a:rPr lang="en-US" sz="3200" dirty="0"/>
              <a:t>400 – IT Project Governance</a:t>
            </a:r>
          </a:p>
          <a:p>
            <a:pPr lvl="1"/>
            <a:r>
              <a:rPr lang="en-US" sz="3200" dirty="0"/>
              <a:t>410 – IT Project Initiation</a:t>
            </a:r>
          </a:p>
          <a:p>
            <a:pPr lvl="1"/>
            <a:r>
              <a:rPr lang="en-US" sz="3200" dirty="0"/>
              <a:t>420 – IT Project Planning</a:t>
            </a:r>
          </a:p>
          <a:p>
            <a:pPr lvl="1"/>
            <a:r>
              <a:rPr lang="en-US" sz="3200" dirty="0"/>
              <a:t>430 – IT Project Execution and Control</a:t>
            </a:r>
          </a:p>
          <a:p>
            <a:pPr lvl="1"/>
            <a:r>
              <a:rPr lang="en-US" sz="3200" dirty="0"/>
              <a:t>440 – IT Project Closure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19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53050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Mission of OIT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/>
              <a:t>State level</a:t>
            </a:r>
          </a:p>
          <a:p>
            <a:r>
              <a:rPr lang="en-US" dirty="0"/>
              <a:t>Policy</a:t>
            </a:r>
          </a:p>
          <a:p>
            <a:r>
              <a:rPr lang="en-US" dirty="0"/>
              <a:t>Planning</a:t>
            </a:r>
          </a:p>
          <a:p>
            <a:r>
              <a:rPr lang="en-US" dirty="0"/>
              <a:t>Governance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2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860113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OIT Governance Library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81600"/>
          </a:xfrm>
        </p:spPr>
        <p:txBody>
          <a:bodyPr>
            <a:normAutofit fontScale="40000" lnSpcReduction="20000"/>
          </a:bodyPr>
          <a:lstStyle/>
          <a:p>
            <a:r>
              <a:rPr lang="en-US" sz="6000" dirty="0"/>
              <a:t>Policies</a:t>
            </a:r>
          </a:p>
          <a:p>
            <a:pPr lvl="1"/>
            <a:r>
              <a:rPr lang="en-US" sz="6000" dirty="0"/>
              <a:t>400 – IT Project Governance</a:t>
            </a:r>
          </a:p>
          <a:p>
            <a:pPr lvl="2"/>
            <a:r>
              <a:rPr lang="en-US" sz="6000" dirty="0"/>
              <a:t>Guidelines</a:t>
            </a:r>
          </a:p>
          <a:p>
            <a:pPr lvl="3"/>
            <a:r>
              <a:rPr lang="en-US" sz="6000" dirty="0"/>
              <a:t>400G1 – IT Project Governance</a:t>
            </a:r>
          </a:p>
          <a:p>
            <a:pPr lvl="2"/>
            <a:r>
              <a:rPr lang="en-US" sz="6000" dirty="0"/>
              <a:t>Standards</a:t>
            </a:r>
          </a:p>
          <a:p>
            <a:pPr lvl="3"/>
            <a:r>
              <a:rPr lang="en-US" sz="6000" dirty="0"/>
              <a:t>400S1 – IT Project Governance Threshold</a:t>
            </a:r>
          </a:p>
          <a:p>
            <a:pPr lvl="2"/>
            <a:r>
              <a:rPr lang="en-US" sz="6000" dirty="0"/>
              <a:t>Templates</a:t>
            </a:r>
          </a:p>
          <a:p>
            <a:pPr lvl="3"/>
            <a:r>
              <a:rPr lang="en-US" sz="6000" dirty="0"/>
              <a:t>400T1 – OIT Notification Template</a:t>
            </a:r>
          </a:p>
          <a:p>
            <a:pPr lvl="2"/>
            <a:r>
              <a:rPr lang="en-US" sz="6000" dirty="0"/>
              <a:t>Procedures</a:t>
            </a:r>
          </a:p>
          <a:p>
            <a:pPr lvl="3"/>
            <a:r>
              <a:rPr lang="en-US" sz="6000" dirty="0"/>
              <a:t>400P1 – Completing an OIT Notification Template</a:t>
            </a:r>
          </a:p>
          <a:p>
            <a:pPr lvl="3"/>
            <a:r>
              <a:rPr lang="en-US" sz="6000" dirty="0"/>
              <a:t>400P2 – IT Project Tailoring</a:t>
            </a:r>
          </a:p>
          <a:p>
            <a:pPr lvl="1"/>
            <a:endParaRPr lang="en-US" sz="4200" dirty="0"/>
          </a:p>
          <a:p>
            <a:pPr marL="82296" indent="0">
              <a:buNone/>
            </a:pPr>
            <a:endParaRPr lang="en-US" dirty="0"/>
          </a:p>
          <a:p>
            <a:r>
              <a:rPr lang="en-US" sz="5100" dirty="0"/>
              <a:t>Found on the IT Governance Library page of the OIT website oit.Alabama.gov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20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184995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Started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the Guideline with the Policy first</a:t>
            </a:r>
          </a:p>
          <a:p>
            <a:r>
              <a:rPr lang="en-US" dirty="0"/>
              <a:t>Initiation Phase</a:t>
            </a:r>
          </a:p>
          <a:p>
            <a:pPr lvl="1"/>
            <a:r>
              <a:rPr lang="en-US" dirty="0"/>
              <a:t>Tool to assist </a:t>
            </a:r>
          </a:p>
          <a:p>
            <a:r>
              <a:rPr lang="en-US" dirty="0"/>
              <a:t>Call OIT for clarification </a:t>
            </a:r>
          </a:p>
          <a:p>
            <a:r>
              <a:rPr lang="en-US" dirty="0"/>
              <a:t>Initially submit through email to 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InfoOIT@oit.Alabama.gov</a:t>
            </a:r>
          </a:p>
          <a:p>
            <a:r>
              <a:rPr lang="en-US" dirty="0"/>
              <a:t>SharePoint site coming soon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21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102735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819400"/>
            <a:ext cx="7498080" cy="1447800"/>
          </a:xfrm>
        </p:spPr>
        <p:txBody>
          <a:bodyPr/>
          <a:lstStyle/>
          <a:p>
            <a:pPr marL="82296" indent="0" algn="ctr">
              <a:buNone/>
            </a:pPr>
            <a:r>
              <a:rPr lang="en-US"/>
              <a:t>QUESTIONS?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22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74968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 Project Governance</a:t>
            </a:r>
          </a:p>
          <a:p>
            <a:pPr lvl="1"/>
            <a:r>
              <a:rPr lang="en-US" dirty="0"/>
              <a:t>What it is</a:t>
            </a:r>
          </a:p>
          <a:p>
            <a:pPr lvl="1"/>
            <a:r>
              <a:rPr lang="en-US" dirty="0"/>
              <a:t>Why we need it</a:t>
            </a:r>
          </a:p>
          <a:p>
            <a:r>
              <a:rPr lang="en-US" dirty="0"/>
              <a:t>Who developed it</a:t>
            </a:r>
          </a:p>
          <a:p>
            <a:r>
              <a:rPr lang="en-US" dirty="0"/>
              <a:t>How it works</a:t>
            </a:r>
          </a:p>
          <a:p>
            <a:r>
              <a:rPr lang="en-US" dirty="0"/>
              <a:t>Where to find more details</a:t>
            </a:r>
          </a:p>
          <a:p>
            <a:r>
              <a:rPr lang="en-US" dirty="0"/>
              <a:t>How to get started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3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2615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IT Project Governance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en-US" dirty="0"/>
              <a:t>Guides how project decisions are made</a:t>
            </a:r>
          </a:p>
          <a:p>
            <a:r>
              <a:rPr lang="en-US" dirty="0"/>
              <a:t>Who</a:t>
            </a:r>
          </a:p>
          <a:p>
            <a:r>
              <a:rPr lang="en-US" dirty="0"/>
              <a:t>How</a:t>
            </a:r>
          </a:p>
          <a:p>
            <a:r>
              <a:rPr lang="en-US" dirty="0"/>
              <a:t>When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4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515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IT Project Governance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Mutual project goals</a:t>
            </a:r>
          </a:p>
          <a:p>
            <a:pPr lvl="1"/>
            <a:r>
              <a:rPr lang="en-US" dirty="0"/>
              <a:t>Establish </a:t>
            </a:r>
          </a:p>
          <a:p>
            <a:pPr lvl="1"/>
            <a:r>
              <a:rPr lang="en-US" dirty="0"/>
              <a:t>Ensure they are met</a:t>
            </a:r>
          </a:p>
          <a:p>
            <a:r>
              <a:rPr lang="en-US" dirty="0"/>
              <a:t>Minimize risk</a:t>
            </a:r>
          </a:p>
          <a:p>
            <a:r>
              <a:rPr lang="en-US" dirty="0"/>
              <a:t>Resolve conflicts</a:t>
            </a:r>
          </a:p>
          <a:p>
            <a:r>
              <a:rPr lang="en-US" dirty="0"/>
              <a:t>Align with strategic direction</a:t>
            </a:r>
          </a:p>
          <a:p>
            <a:r>
              <a:rPr lang="en-US" dirty="0"/>
              <a:t>Maximize statewide benefit from technology investments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5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35242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Policy Development:</a:t>
            </a:r>
            <a:br>
              <a:rPr lang="en-US" dirty="0"/>
            </a:br>
            <a:r>
              <a:rPr lang="en-US" dirty="0"/>
              <a:t>Project Governance Workgroup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Agency IT Leaders and Project Managers</a:t>
            </a:r>
          </a:p>
          <a:p>
            <a:r>
              <a:rPr lang="en-US" dirty="0"/>
              <a:t>Established in 2014</a:t>
            </a:r>
          </a:p>
          <a:p>
            <a:r>
              <a:rPr lang="en-US" dirty="0"/>
              <a:t>Studied Governance drivers and best practices </a:t>
            </a:r>
          </a:p>
          <a:p>
            <a:r>
              <a:rPr lang="en-US" dirty="0"/>
              <a:t>Drafted policies</a:t>
            </a:r>
          </a:p>
          <a:p>
            <a:pPr lvl="1"/>
            <a:r>
              <a:rPr lang="en-US" dirty="0"/>
              <a:t>Reviewed with the Agency CIO Council</a:t>
            </a:r>
          </a:p>
          <a:p>
            <a:pPr lvl="1"/>
            <a:r>
              <a:rPr lang="en-US" dirty="0"/>
              <a:t>Refined based on feedback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6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74546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800" dirty="0"/>
              <a:t>OIT Project Governance Workgroup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47800"/>
            <a:ext cx="7772400" cy="4800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en-US" sz="2400" dirty="0"/>
          </a:p>
          <a:p>
            <a:r>
              <a:rPr lang="en-US" sz="2400" dirty="0"/>
              <a:t>Lisa Townsend (Chairman),  Dept. Human Resources</a:t>
            </a:r>
          </a:p>
          <a:p>
            <a:r>
              <a:rPr lang="en-US" sz="2400" dirty="0"/>
              <a:t>Effie Brown,  Dept. of Insurance</a:t>
            </a:r>
          </a:p>
          <a:p>
            <a:r>
              <a:rPr lang="en-US" sz="2400" dirty="0"/>
              <a:t>Joel Cook,  Finance ISD</a:t>
            </a:r>
          </a:p>
          <a:p>
            <a:r>
              <a:rPr lang="en-US" sz="2400" dirty="0"/>
              <a:t>Paul Scott,  Dept. of Transportation</a:t>
            </a:r>
          </a:p>
          <a:p>
            <a:r>
              <a:rPr lang="en-US" sz="2400" dirty="0"/>
              <a:t>Clay Weaver,  Rehabilitation Services</a:t>
            </a:r>
          </a:p>
          <a:p>
            <a:r>
              <a:rPr lang="en-US" sz="2400" dirty="0"/>
              <a:t>Rodney Zeigler,  Dept. of Labor</a:t>
            </a:r>
          </a:p>
          <a:p>
            <a:r>
              <a:rPr lang="en-US" sz="2400" dirty="0"/>
              <a:t>Jeff Barnes, 	Dept. Human Resources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7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2138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Overview of IT Project Governance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143000"/>
            <a:ext cx="5791199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8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8299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Threshold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Total cost exceeds $1 million</a:t>
            </a:r>
          </a:p>
          <a:p>
            <a:pPr marL="82296" indent="0">
              <a:buNone/>
            </a:pPr>
            <a:r>
              <a:rPr lang="en-US" sz="2400" i="1" dirty="0"/>
              <a:t>or</a:t>
            </a:r>
          </a:p>
          <a:p>
            <a:r>
              <a:rPr lang="en-US" sz="2400" dirty="0"/>
              <a:t>Multi-agency - Total cost exceeds $500,000</a:t>
            </a:r>
          </a:p>
          <a:p>
            <a:pPr marL="82296" indent="0">
              <a:buNone/>
            </a:pPr>
            <a:r>
              <a:rPr lang="en-US" sz="2400" i="1" dirty="0"/>
              <a:t>or</a:t>
            </a:r>
          </a:p>
          <a:p>
            <a:r>
              <a:rPr lang="en-US" sz="2400" dirty="0"/>
              <a:t>By request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9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474585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1F497D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1072</TotalTime>
  <Words>468</Words>
  <Application>Microsoft Office PowerPoint</Application>
  <PresentationFormat>On-screen Show (4:3)</PresentationFormat>
  <Paragraphs>147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Calibri</vt:lpstr>
      <vt:lpstr>Gill Sans MT</vt:lpstr>
      <vt:lpstr>Verdana</vt:lpstr>
      <vt:lpstr>Wingdings 2</vt:lpstr>
      <vt:lpstr>Solstice</vt:lpstr>
      <vt:lpstr>PowerPoint Presentation</vt:lpstr>
      <vt:lpstr>Mission of OIT</vt:lpstr>
      <vt:lpstr>Agenda</vt:lpstr>
      <vt:lpstr>What is IT Project Governance</vt:lpstr>
      <vt:lpstr>Why IT Project Governance</vt:lpstr>
      <vt:lpstr>Policy Development: Project Governance Workgroup</vt:lpstr>
      <vt:lpstr>OIT Project Governance Workgroup</vt:lpstr>
      <vt:lpstr>Overview of IT Project Governance</vt:lpstr>
      <vt:lpstr>Project Threshold</vt:lpstr>
      <vt:lpstr>Project Sizing</vt:lpstr>
      <vt:lpstr>Overview of IT Project Governance</vt:lpstr>
      <vt:lpstr>Initiation Phase</vt:lpstr>
      <vt:lpstr>Overview of IT Project Governance</vt:lpstr>
      <vt:lpstr>Planning Phase</vt:lpstr>
      <vt:lpstr>Overview of IT Project Governance</vt:lpstr>
      <vt:lpstr>Execution Phase</vt:lpstr>
      <vt:lpstr>Overview of IT Project Governance</vt:lpstr>
      <vt:lpstr>Closure Phase</vt:lpstr>
      <vt:lpstr>IT Project Governance Policies</vt:lpstr>
      <vt:lpstr>OIT Governance Library</vt:lpstr>
      <vt:lpstr>Getting Started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Project Governance</dc:title>
  <dc:creator>SetupUser</dc:creator>
  <cp:lastModifiedBy>Willis, Suzanna</cp:lastModifiedBy>
  <cp:revision>38</cp:revision>
  <dcterms:created xsi:type="dcterms:W3CDTF">2016-03-29T22:01:32Z</dcterms:created>
  <dcterms:modified xsi:type="dcterms:W3CDTF">2017-09-20T20:35:14Z</dcterms:modified>
</cp:coreProperties>
</file>